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media/image1.jpeg" ContentType="image/jpeg"/>
  <Override PartName="/ppt/media/image2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png" ContentType="image/png"/>
  <Override PartName="/ppt/media/image12.jpeg" ContentType="image/jpeg"/>
  <Override PartName="/ppt/media/image13.jpeg" ContentType="image/jpeg"/>
  <Override PartName="/ppt/media/image14.jpeg" ContentType="image/jpeg"/>
  <Override PartName="/ppt/media/image15.png" ContentType="image/pn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96280" y="841680"/>
            <a:ext cx="675072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C302E1-E981-4A3B-A178-91C7C0C8E6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196280" y="841680"/>
            <a:ext cx="675072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A1DEDA7-3D1A-41DD-9C55-681A7D9AA0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B67EEEC9-EEAC-47BA-98C6-D035FDAD54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196280" y="841680"/>
            <a:ext cx="675072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DC40A745-4CF4-4CAD-9F0D-8297C3CBC0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C177E1E9-C0CD-4AAB-9E54-DD0C34D316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FCE986B2-21EE-4FDC-90E1-0127E717E4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9DE6DF30-2DAA-442F-AEDB-4DF6CDF03F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7D072351-8F9D-40E3-8CA6-B42A92B8B2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56C7FA-3E6E-42AF-B4D2-93A82D13037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431CA6A-107F-4A3C-9CA0-AE81F775C7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DF552A3-D7ED-43C8-9FCA-01201900F3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FCBC662-B46F-45B6-ADEA-798F9368EA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D6C8448-3FFE-4749-B2DD-F61371DC43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C07601E-F1B3-42F8-AA81-83AFFA6FF5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E87BD70-362F-4638-A5A3-8D9945CF74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01409BB-620B-4D8E-A303-C30EF84531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96280" y="841680"/>
            <a:ext cx="6750720" cy="179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E42CB6-871B-493F-B8B3-0DA7106F29A8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99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IN" sz="255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85440" y="1566360"/>
            <a:ext cx="3829320" cy="277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695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29960" y="1566360"/>
            <a:ext cx="3820320" cy="277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695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28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9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0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4C6524-8F11-4C57-A63F-FF7ADAAABFE0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IN" sz="255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56440" y="1566360"/>
            <a:ext cx="3659040" cy="61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85440" y="2184120"/>
            <a:ext cx="3830040" cy="21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023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801680" y="1566360"/>
            <a:ext cx="3648960" cy="61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29240" y="2184120"/>
            <a:ext cx="3821040" cy="21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7354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dt" idx="31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ftr" idx="32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8"/>
          <p:cNvSpPr>
            <a:spLocks noGrp="1"/>
          </p:cNvSpPr>
          <p:nvPr>
            <p:ph type="sldNum" idx="33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38AE10-ECE2-4BC7-914E-729F520B3418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99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IN" sz="255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dt" idx="34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ftr" idx="35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sldNum" idx="36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39CF62C-32AC-4616-B123-32BB0D8AFBC3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dt" idx="37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38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39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0351D1-F099-4E45-BF3B-75E05482F98E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7960" y="457200"/>
            <a:ext cx="2948760" cy="177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3808440" y="457200"/>
            <a:ext cx="4641840" cy="388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87960" y="2228760"/>
            <a:ext cx="2948760" cy="211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5861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dt" idx="40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 idx="41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sldNum" idx="42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05A646-5AC8-4EB0-8583-6D41CD08DFC1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87960" y="457200"/>
            <a:ext cx="4447080" cy="177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568480" y="569160"/>
            <a:ext cx="2441160" cy="3661920"/>
          </a:xfrm>
          <a:prstGeom prst="rect">
            <a:avLst/>
          </a:prstGeom>
          <a:noFill/>
          <a:ln cap="sq" w="190440">
            <a:solidFill>
              <a:srgbClr val="ffffff"/>
            </a:solidFill>
            <a:miter/>
          </a:ln>
          <a:effectLst>
            <a:outerShdw dist="18000" dir="5400000" blurRad="55080" rotWithShape="0">
              <a:srgbClr val="000000">
                <a:alpha val="40000"/>
              </a:srgbClr>
            </a:outerShdw>
          </a:effectLst>
        </p:spPr>
        <p:txBody>
          <a:bodyPr lIns="90000" rIns="90000" tIns="45000" bIns="45000" anchor="t">
            <a:normAutofit fontScale="2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85440" y="2228760"/>
            <a:ext cx="4450680" cy="211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7088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 idx="43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 idx="44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 idx="45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FA39A3-7F65-4D49-9E9C-4FEAC3F4954B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440" y="3216960"/>
            <a:ext cx="7775280" cy="61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440" y="465840"/>
            <a:ext cx="7775280" cy="2534400"/>
          </a:xfrm>
          <a:prstGeom prst="rect">
            <a:avLst/>
          </a:prstGeom>
          <a:noFill/>
          <a:ln cap="sq" w="190440">
            <a:solidFill>
              <a:srgbClr val="ffffff"/>
            </a:solidFill>
            <a:miter/>
          </a:ln>
          <a:effectLst>
            <a:outerShdw dist="18000" dir="5400000" blurRad="55080" rotWithShape="0">
              <a:srgbClr val="000000">
                <a:alpha val="40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85440" y="3831480"/>
            <a:ext cx="7774200" cy="51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964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dt" idx="46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ftr" idx="47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 type="sldNum" idx="48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2B9AA5-85B3-46C6-BA57-5E3D8F464F77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256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85440" y="3153600"/>
            <a:ext cx="7764840" cy="119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4225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D05B96-F560-40E2-A2A7-1527337C4C0C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84680" y="457200"/>
            <a:ext cx="6976800" cy="224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0600" y="2707560"/>
            <a:ext cx="6563880" cy="31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86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85440" y="3153600"/>
            <a:ext cx="7764840" cy="118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49205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dt" idx="7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ftr" idx="8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" name="PlaceHolder 6"/>
          <p:cNvSpPr>
            <a:spLocks noGrp="1"/>
          </p:cNvSpPr>
          <p:nvPr>
            <p:ph type="sldNum" idx="9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3C7A4F-594F-457C-82E4-6F0754C1F4F5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" name="Google Shape;88;p30"/>
          <p:cNvSpPr/>
          <p:nvPr/>
        </p:nvSpPr>
        <p:spPr>
          <a:xfrm>
            <a:off x="627480" y="551520"/>
            <a:ext cx="45684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6000" spc="-1" strike="noStrike">
                <a:solidFill>
                  <a:schemeClr val="lt1"/>
                </a:solidFill>
                <a:latin typeface="Arial"/>
                <a:ea typeface="Arial"/>
              </a:rPr>
              <a:t>“</a:t>
            </a:r>
            <a:endParaRPr b="0" lang="en-IN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Google Shape;89;p30"/>
          <p:cNvSpPr/>
          <p:nvPr/>
        </p:nvSpPr>
        <p:spPr>
          <a:xfrm>
            <a:off x="7993440" y="2229120"/>
            <a:ext cx="45684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6000" spc="-1" strike="noStrike">
                <a:solidFill>
                  <a:schemeClr val="lt1"/>
                </a:solidFill>
                <a:latin typeface="Arial"/>
                <a:ea typeface="Arial"/>
              </a:rPr>
              <a:t>”</a:t>
            </a:r>
            <a:endParaRPr b="0" lang="en-IN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440" y="1595160"/>
            <a:ext cx="7766280" cy="188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5440" y="3488040"/>
            <a:ext cx="7764840" cy="85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5861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0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11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12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0DF42D-4EF6-4B2C-BD6E-A193F83E61DA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IN" sz="255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85440" y="1566360"/>
            <a:ext cx="2473920" cy="61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85440" y="2183760"/>
            <a:ext cx="2473920" cy="215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051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3333600" y="1566360"/>
            <a:ext cx="2473560" cy="61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3333600" y="2183760"/>
            <a:ext cx="2474640" cy="215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051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body"/>
          </p:nvPr>
        </p:nvSpPr>
        <p:spPr>
          <a:xfrm>
            <a:off x="5979960" y="1566360"/>
            <a:ext cx="2468160" cy="61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7"/>
          <p:cNvSpPr>
            <a:spLocks noGrp="1"/>
          </p:cNvSpPr>
          <p:nvPr>
            <p:ph type="body"/>
          </p:nvPr>
        </p:nvSpPr>
        <p:spPr>
          <a:xfrm>
            <a:off x="5982120" y="2183760"/>
            <a:ext cx="2468160" cy="215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051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8"/>
          <p:cNvSpPr>
            <a:spLocks noGrp="1"/>
          </p:cNvSpPr>
          <p:nvPr>
            <p:ph type="dt" idx="13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" name="PlaceHolder 9"/>
          <p:cNvSpPr>
            <a:spLocks noGrp="1"/>
          </p:cNvSpPr>
          <p:nvPr>
            <p:ph type="ftr" idx="14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" name="PlaceHolder 10"/>
          <p:cNvSpPr>
            <a:spLocks noGrp="1"/>
          </p:cNvSpPr>
          <p:nvPr>
            <p:ph type="sldNum" idx="15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8B7FEA-B2DB-482D-95E1-B7B0CA934C16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IN" sz="255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440" y="3146760"/>
            <a:ext cx="2473920" cy="43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19000" y="1724400"/>
            <a:ext cx="2204640" cy="1142640"/>
          </a:xfrm>
          <a:prstGeom prst="rect">
            <a:avLst/>
          </a:prstGeom>
          <a:noFill/>
          <a:ln cap="sq" w="146160">
            <a:solidFill>
              <a:srgbClr val="ffffff"/>
            </a:solidFill>
            <a:miter/>
          </a:ln>
          <a:effectLst>
            <a:outerShdw dist="18000" dir="5400000" blurRad="55080" rotWithShape="0">
              <a:srgbClr val="000000">
                <a:alpha val="40000"/>
              </a:srgbClr>
            </a:outerShdw>
          </a:effectLst>
        </p:spPr>
        <p:txBody>
          <a:bodyPr lIns="90000" rIns="90000" tIns="45000" bIns="45000" anchor="t">
            <a:normAutofit fontScale="6111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85440" y="3579120"/>
            <a:ext cx="2473920" cy="76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86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3332160" y="3146760"/>
            <a:ext cx="2473920" cy="43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426840" y="1724400"/>
            <a:ext cx="2197440" cy="1142640"/>
          </a:xfrm>
          <a:prstGeom prst="rect">
            <a:avLst/>
          </a:prstGeom>
          <a:noFill/>
          <a:ln cap="sq" w="146160">
            <a:solidFill>
              <a:srgbClr val="ffffff"/>
            </a:solidFill>
            <a:miter/>
          </a:ln>
          <a:effectLst>
            <a:outerShdw dist="18000" dir="5400000" blurRad="55080" rotWithShape="0">
              <a:srgbClr val="000000">
                <a:alpha val="40000"/>
              </a:srgbClr>
            </a:outerShdw>
          </a:effectLst>
        </p:spPr>
        <p:txBody>
          <a:bodyPr lIns="90000" rIns="90000" tIns="45000" bIns="45000" anchor="t">
            <a:normAutofit fontScale="6111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3331080" y="3579120"/>
            <a:ext cx="2475000" cy="76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86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8"/>
          <p:cNvSpPr>
            <a:spLocks noGrp="1"/>
          </p:cNvSpPr>
          <p:nvPr>
            <p:ph type="body"/>
          </p:nvPr>
        </p:nvSpPr>
        <p:spPr>
          <a:xfrm>
            <a:off x="5979960" y="3146760"/>
            <a:ext cx="2467080" cy="43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9"/>
          <p:cNvSpPr>
            <a:spLocks noGrp="1"/>
          </p:cNvSpPr>
          <p:nvPr>
            <p:ph type="body"/>
          </p:nvPr>
        </p:nvSpPr>
        <p:spPr>
          <a:xfrm>
            <a:off x="6114600" y="1724400"/>
            <a:ext cx="2198880" cy="1142640"/>
          </a:xfrm>
          <a:prstGeom prst="rect">
            <a:avLst/>
          </a:prstGeom>
          <a:noFill/>
          <a:ln cap="sq" w="146160">
            <a:solidFill>
              <a:srgbClr val="ffffff"/>
            </a:solidFill>
            <a:miter/>
          </a:ln>
          <a:effectLst>
            <a:outerShdw dist="18000" dir="5400000" blurRad="55080" rotWithShape="0">
              <a:srgbClr val="000000">
                <a:alpha val="40000"/>
              </a:srgbClr>
            </a:outerShdw>
          </a:effectLst>
        </p:spPr>
        <p:txBody>
          <a:bodyPr lIns="90000" rIns="90000" tIns="45000" bIns="45000" anchor="t">
            <a:normAutofit fontScale="6111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10"/>
          <p:cNvSpPr>
            <a:spLocks noGrp="1"/>
          </p:cNvSpPr>
          <p:nvPr>
            <p:ph type="body"/>
          </p:nvPr>
        </p:nvSpPr>
        <p:spPr>
          <a:xfrm>
            <a:off x="5979960" y="3579120"/>
            <a:ext cx="2470320" cy="76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86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0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11"/>
          <p:cNvSpPr>
            <a:spLocks noGrp="1"/>
          </p:cNvSpPr>
          <p:nvPr>
            <p:ph type="dt" idx="16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12"/>
          <p:cNvSpPr>
            <a:spLocks noGrp="1"/>
          </p:cNvSpPr>
          <p:nvPr>
            <p:ph type="ftr" idx="17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13"/>
          <p:cNvSpPr>
            <a:spLocks noGrp="1"/>
          </p:cNvSpPr>
          <p:nvPr>
            <p:ph type="sldNum" idx="18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213B9F-269D-4380-9ED7-85D2DB871032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440" y="457200"/>
            <a:ext cx="7764840" cy="99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IN" sz="255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 rot="5400000">
            <a:off x="3182760" y="-924840"/>
            <a:ext cx="2770920" cy="776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4674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19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0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21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381225-AD98-40BB-B905-6293CF89EE5A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 rot="5400000">
            <a:off x="5554440" y="1446480"/>
            <a:ext cx="3885840" cy="190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IN" sz="255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 rot="5400000">
            <a:off x="1614240" y="-471600"/>
            <a:ext cx="3885840" cy="574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22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23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24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5525EA-40FA-450E-9F1E-FDCA036F703E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21960" y="492840"/>
            <a:ext cx="7299720" cy="21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IN" sz="255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921960" y="2701440"/>
            <a:ext cx="7299720" cy="112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1111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25"/>
          </p:nvPr>
        </p:nvSpPr>
        <p:spPr>
          <a:xfrm>
            <a:off x="5758920" y="44125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ftr" idx="26"/>
          </p:nvPr>
        </p:nvSpPr>
        <p:spPr>
          <a:xfrm>
            <a:off x="685440" y="4412520"/>
            <a:ext cx="5004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sldNum" idx="27"/>
          </p:nvPr>
        </p:nvSpPr>
        <p:spPr>
          <a:xfrm>
            <a:off x="7885440" y="4412520"/>
            <a:ext cx="5648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75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947194-56BF-4F2C-B004-8AB6E8B9A4A9}" type="slidenum">
              <a:rPr b="0" lang="en" sz="75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IN" sz="7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jpeg"/><Relationship Id="rId5" Type="http://schemas.openxmlformats.org/officeDocument/2006/relationships/image" Target="../media/image22.jpe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hyperlink" Target="mailto:b23394@students.iitmandi.ac.in" TargetMode="External"/><Relationship Id="rId4" Type="http://schemas.openxmlformats.org/officeDocument/2006/relationships/hyperlink" Target="https://www.linkedin.com/in/arendra-kumar-459894319?utm_source=share&amp;utm_campaign=share_via&amp;utm_content=profile&amp;utm_medium=android_app" TargetMode="External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6.jpeg"/><Relationship Id="rId10" Type="http://schemas.openxmlformats.org/officeDocument/2006/relationships/image" Target="../media/image12.jpeg"/><Relationship Id="rId1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5.png"/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8.jpeg"/><Relationship Id="rId9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37;p1" descr=""/>
          <p:cNvPicPr/>
          <p:nvPr/>
        </p:nvPicPr>
        <p:blipFill>
          <a:blip r:embed="rId1"/>
          <a:stretch/>
        </p:blipFill>
        <p:spPr>
          <a:xfrm>
            <a:off x="0" y="-540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38;p1"/>
          <p:cNvSpPr/>
          <p:nvPr/>
        </p:nvSpPr>
        <p:spPr>
          <a:xfrm>
            <a:off x="624600" y="2002320"/>
            <a:ext cx="4785120" cy="10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Smart Waste Collection Management System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Google Shape;140;p1"/>
          <p:cNvSpPr/>
          <p:nvPr/>
        </p:nvSpPr>
        <p:spPr>
          <a:xfrm>
            <a:off x="624600" y="3596400"/>
            <a:ext cx="221688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IIT Mandi Catalyst</a:t>
            </a:r>
            <a:endParaRPr b="0" lang="en-IN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Google Shape;142;p1"/>
          <p:cNvSpPr/>
          <p:nvPr/>
        </p:nvSpPr>
        <p:spPr>
          <a:xfrm>
            <a:off x="624600" y="3596400"/>
            <a:ext cx="221688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IIT Mandi Catalyst</a:t>
            </a:r>
            <a:endParaRPr b="0" lang="en-IN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0" name="Google Shape;143;p1" descr=""/>
          <p:cNvPicPr/>
          <p:nvPr/>
        </p:nvPicPr>
        <p:blipFill>
          <a:blip r:embed="rId2"/>
          <a:stretch/>
        </p:blipFill>
        <p:spPr>
          <a:xfrm>
            <a:off x="624600" y="302040"/>
            <a:ext cx="1136160" cy="533880"/>
          </a:xfrm>
          <a:prstGeom prst="rect">
            <a:avLst/>
          </a:prstGeom>
          <a:ln w="0">
            <a:noFill/>
          </a:ln>
        </p:spPr>
      </p:pic>
      <p:pic>
        <p:nvPicPr>
          <p:cNvPr id="111" name="Google Shape;144;p1" descr=""/>
          <p:cNvPicPr/>
          <p:nvPr/>
        </p:nvPicPr>
        <p:blipFill>
          <a:blip r:embed="rId3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137;p1" descr=""/>
          <p:cNvPicPr/>
          <p:nvPr/>
        </p:nvPicPr>
        <p:blipFill>
          <a:blip r:embed="rId1"/>
          <a:stretch/>
        </p:blipFill>
        <p:spPr>
          <a:xfrm>
            <a:off x="0" y="-540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90" name="Google Shape;143;p1" descr=""/>
          <p:cNvPicPr/>
          <p:nvPr/>
        </p:nvPicPr>
        <p:blipFill>
          <a:blip r:embed="rId2"/>
          <a:stretch/>
        </p:blipFill>
        <p:spPr>
          <a:xfrm>
            <a:off x="7887960" y="4455000"/>
            <a:ext cx="1136160" cy="533880"/>
          </a:xfrm>
          <a:prstGeom prst="rect">
            <a:avLst/>
          </a:prstGeom>
          <a:ln w="0">
            <a:noFill/>
          </a:ln>
        </p:spPr>
      </p:pic>
      <p:pic>
        <p:nvPicPr>
          <p:cNvPr id="291" name="Google Shape;144;p1" descr=""/>
          <p:cNvPicPr/>
          <p:nvPr/>
        </p:nvPicPr>
        <p:blipFill>
          <a:blip r:embed="rId3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grpSp>
        <p:nvGrpSpPr>
          <p:cNvPr id="292" name="Group 1"/>
          <p:cNvGrpSpPr/>
          <p:nvPr/>
        </p:nvGrpSpPr>
        <p:grpSpPr>
          <a:xfrm>
            <a:off x="-115560" y="289080"/>
            <a:ext cx="3289320" cy="324720"/>
            <a:chOff x="-115560" y="289080"/>
            <a:chExt cx="3289320" cy="324720"/>
          </a:xfrm>
        </p:grpSpPr>
        <p:sp>
          <p:nvSpPr>
            <p:cNvPr id="293" name="Rounded Rectangle 5"/>
            <p:cNvSpPr/>
            <p:nvPr/>
          </p:nvSpPr>
          <p:spPr>
            <a:xfrm>
              <a:off x="258840" y="289080"/>
              <a:ext cx="2540160" cy="324720"/>
            </a:xfrm>
            <a:prstGeom prst="roundRect">
              <a:avLst>
                <a:gd name="adj" fmla="val 16667"/>
              </a:avLst>
            </a:prstGeom>
            <a:blipFill rotWithShape="0">
              <a:blip r:embed="rId4"/>
              <a:srcRect/>
              <a:tile tx="0" ty="0" sx="100000" sy="100000" algn="tl"/>
            </a:blipFill>
            <a:ln>
              <a:solidFill>
                <a:srgbClr val="74913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p:sp>
          <p:nvSpPr>
            <p:cNvPr id="294" name="Google Shape;212;p23"/>
            <p:cNvSpPr/>
            <p:nvPr/>
          </p:nvSpPr>
          <p:spPr>
            <a:xfrm>
              <a:off x="-115560" y="322560"/>
              <a:ext cx="3289320" cy="25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128880" bIns="12888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dk1">
                      <a:lumMod val="95000"/>
                      <a:lumOff val="5000"/>
                    </a:schemeClr>
                  </a:solidFill>
                  <a:latin typeface="Arial"/>
                </a:rPr>
                <a:t>For Mess </a:t>
              </a:r>
              <a:r>
                <a:rPr b="1" lang="en-US" sz="1800" spc="-1" strike="noStrike">
                  <a:solidFill>
                    <a:schemeClr val="dk1">
                      <a:lumMod val="95000"/>
                      <a:lumOff val="5000"/>
                    </a:schemeClr>
                  </a:solidFill>
                  <a:latin typeface="Arial Narrow"/>
                </a:rPr>
                <a:t>Workers</a:t>
              </a: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95" name="Google Shape;545;p42"/>
          <p:cNvSpPr/>
          <p:nvPr/>
        </p:nvSpPr>
        <p:spPr>
          <a:xfrm flipH="1">
            <a:off x="3129840" y="812520"/>
            <a:ext cx="20815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굴림"/>
              </a:rPr>
              <a:t>Digital Waste Logging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6" name="Google Shape;549;p42"/>
          <p:cNvSpPr/>
          <p:nvPr/>
        </p:nvSpPr>
        <p:spPr>
          <a:xfrm>
            <a:off x="1962360" y="1826280"/>
            <a:ext cx="4419000" cy="26424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0bea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93600" bIns="936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  <a:ea typeface="Arial"/>
            </a:endParaRPr>
          </a:p>
        </p:txBody>
      </p:sp>
      <p:cxnSp>
        <p:nvCxnSpPr>
          <p:cNvPr id="297" name="Google Shape;554;p42"/>
          <p:cNvCxnSpPr/>
          <p:nvPr/>
        </p:nvCxnSpPr>
        <p:spPr>
          <a:xfrm flipH="1" flipV="1" rot="5400000">
            <a:off x="3805200" y="2035080"/>
            <a:ext cx="731520" cy="1080"/>
          </a:xfrm>
          <a:prstGeom prst="bentConnector3">
            <a:avLst>
              <a:gd name="adj1" fmla="val 49975"/>
            </a:avLst>
          </a:prstGeom>
          <a:ln cap="rnd" w="19050">
            <a:solidFill>
              <a:srgbClr val="2a5b7f"/>
            </a:solidFill>
            <a:round/>
          </a:ln>
        </p:spPr>
      </p:cxnSp>
      <p:sp>
        <p:nvSpPr>
          <p:cNvPr id="298" name="Picture 12"/>
          <p:cNvSpPr/>
          <p:nvPr/>
        </p:nvSpPr>
        <p:spPr>
          <a:xfrm>
            <a:off x="3584880" y="2358360"/>
            <a:ext cx="1180440" cy="2477160"/>
          </a:xfrm>
          <a:prstGeom prst="roundRect">
            <a:avLst>
              <a:gd name="adj" fmla="val 8594"/>
            </a:avLst>
          </a:prstGeom>
          <a:blipFill rotWithShape="0">
            <a:blip r:embed="rId5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194;g13a9ce5bb6e_3_38" descr=""/>
          <p:cNvPicPr/>
          <p:nvPr/>
        </p:nvPicPr>
        <p:blipFill>
          <a:blip r:embed="rId1"/>
          <a:stretch/>
        </p:blipFill>
        <p:spPr>
          <a:xfrm>
            <a:off x="0" y="1512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00" name="Google Shape;195;g13a9ce5bb6e_3_38"/>
          <p:cNvSpPr/>
          <p:nvPr/>
        </p:nvSpPr>
        <p:spPr>
          <a:xfrm>
            <a:off x="354960" y="885240"/>
            <a:ext cx="7894800" cy="3397680"/>
          </a:xfrm>
          <a:custGeom>
            <a:avLst/>
            <a:gdLst>
              <a:gd name="textAreaLeft" fmla="*/ 0 w 7894800"/>
              <a:gd name="textAreaRight" fmla="*/ 7895160 w 7894800"/>
              <a:gd name="textAreaTop" fmla="*/ 0 h 3397680"/>
              <a:gd name="textAreaBottom" fmla="*/ 3398040 h 339768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1" name="Google Shape;196;g13a9ce5bb6e_3_38"/>
          <p:cNvSpPr/>
          <p:nvPr/>
        </p:nvSpPr>
        <p:spPr>
          <a:xfrm>
            <a:off x="727200" y="26280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302" name="Google Shape;198;g13a9ce5bb6e_3_38"/>
          <p:cNvSpPr/>
          <p:nvPr/>
        </p:nvSpPr>
        <p:spPr>
          <a:xfrm>
            <a:off x="431280" y="185760"/>
            <a:ext cx="666792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 </a:t>
            </a: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4. Unique Value Proposition 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3" name="Google Shape;199;g13a9ce5bb6e_3_38" descr=""/>
          <p:cNvPicPr/>
          <p:nvPr/>
        </p:nvPicPr>
        <p:blipFill>
          <a:blip r:embed="rId2"/>
          <a:stretch/>
        </p:blipFill>
        <p:spPr>
          <a:xfrm>
            <a:off x="8173440" y="4569840"/>
            <a:ext cx="855000" cy="393480"/>
          </a:xfrm>
          <a:prstGeom prst="rect">
            <a:avLst/>
          </a:prstGeom>
          <a:ln w="0">
            <a:noFill/>
          </a:ln>
        </p:spPr>
      </p:pic>
      <p:pic>
        <p:nvPicPr>
          <p:cNvPr id="304" name="Google Shape;200;g13a9ce5bb6e_3_38" descr=""/>
          <p:cNvPicPr/>
          <p:nvPr/>
        </p:nvPicPr>
        <p:blipFill>
          <a:blip r:embed="rId3"/>
          <a:stretch/>
        </p:blipFill>
        <p:spPr>
          <a:xfrm>
            <a:off x="8416800" y="62280"/>
            <a:ext cx="612000" cy="449280"/>
          </a:xfrm>
          <a:prstGeom prst="rect">
            <a:avLst/>
          </a:prstGeom>
          <a:ln w="0">
            <a:noFill/>
          </a:ln>
        </p:spPr>
      </p:pic>
      <p:sp>
        <p:nvSpPr>
          <p:cNvPr id="305" name="Rounded Rectangle 1"/>
          <p:cNvSpPr/>
          <p:nvPr/>
        </p:nvSpPr>
        <p:spPr>
          <a:xfrm>
            <a:off x="431280" y="1952640"/>
            <a:ext cx="2216520" cy="20916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06" name="Rounded Rectangle 2"/>
          <p:cNvSpPr/>
          <p:nvPr/>
        </p:nvSpPr>
        <p:spPr>
          <a:xfrm>
            <a:off x="431280" y="2481840"/>
            <a:ext cx="4073760" cy="20448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07" name="Rounded Rectangle 3"/>
          <p:cNvSpPr/>
          <p:nvPr/>
        </p:nvSpPr>
        <p:spPr>
          <a:xfrm>
            <a:off x="431280" y="3032280"/>
            <a:ext cx="2130840" cy="20592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08" name="Rounded Rectangle 4"/>
          <p:cNvSpPr/>
          <p:nvPr/>
        </p:nvSpPr>
        <p:spPr>
          <a:xfrm>
            <a:off x="431280" y="3601800"/>
            <a:ext cx="1930680" cy="16956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09" name="Google Shape;197;g13a9ce5bb6e_3_38"/>
          <p:cNvSpPr/>
          <p:nvPr/>
        </p:nvSpPr>
        <p:spPr>
          <a:xfrm>
            <a:off x="431280" y="1042200"/>
            <a:ext cx="7742160" cy="29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Our intelligent waste management system transforms waste disposal in India by combining AI-powered waste segregation, real-time monitoring, and seamless communication between residents and waste collectors.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Here’s how we relieve key pain points for our customers: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AI-Based Waste Segregation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:- ML-powered bins classify waste into biodegradable, non-biodegradable, and others, unlike traditional systems prone to human error.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Overflow Prevention, Hygiene &amp; Real-Time Monitoring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:- Sensors track fill levels to prevent overflow and maintain hygiene.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User Education &amp; Feedback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Smart bins provide real-time feedback (e.g., “Waste is Biodegradable”) through LCD screens, educating users on proper disposal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Communication Platform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Our solution integrates direct communication between residents and waste collectors via the mobile app, enabling faster issue resolution and efficient waste collection management.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205;g13a9ce5bb6e_3_47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065920"/>
          </a:xfrm>
          <a:prstGeom prst="rect">
            <a:avLst/>
          </a:prstGeom>
          <a:ln w="0">
            <a:noFill/>
          </a:ln>
        </p:spPr>
      </p:pic>
      <p:sp>
        <p:nvSpPr>
          <p:cNvPr id="311" name="Google Shape;206;g13a9ce5bb6e_3_47"/>
          <p:cNvSpPr/>
          <p:nvPr/>
        </p:nvSpPr>
        <p:spPr>
          <a:xfrm>
            <a:off x="135720" y="504000"/>
            <a:ext cx="8872200" cy="4203360"/>
          </a:xfrm>
          <a:custGeom>
            <a:avLst/>
            <a:gdLst>
              <a:gd name="textAreaLeft" fmla="*/ 0 w 8872200"/>
              <a:gd name="textAreaRight" fmla="*/ 8872560 w 8872200"/>
              <a:gd name="textAreaTop" fmla="*/ 0 h 4203360"/>
              <a:gd name="textAreaBottom" fmla="*/ 4203720 h 420336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2" name="Google Shape;207;g13a9ce5bb6e_3_47"/>
          <p:cNvSpPr/>
          <p:nvPr/>
        </p:nvSpPr>
        <p:spPr>
          <a:xfrm>
            <a:off x="653040" y="9072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313" name="Google Shape;209;g13a9ce5bb6e_3_47"/>
          <p:cNvSpPr/>
          <p:nvPr/>
        </p:nvSpPr>
        <p:spPr>
          <a:xfrm>
            <a:off x="271440" y="57960"/>
            <a:ext cx="669168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5. Market Size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4" name="Google Shape;210;g13a9ce5bb6e_3_47" descr=""/>
          <p:cNvPicPr/>
          <p:nvPr/>
        </p:nvPicPr>
        <p:blipFill>
          <a:blip r:embed="rId2"/>
          <a:stretch/>
        </p:blipFill>
        <p:spPr>
          <a:xfrm>
            <a:off x="8334360" y="4773960"/>
            <a:ext cx="729360" cy="29736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211;g13a9ce5bb6e_3_47" descr=""/>
          <p:cNvPicPr/>
          <p:nvPr/>
        </p:nvPicPr>
        <p:blipFill>
          <a:blip r:embed="rId3"/>
          <a:stretch/>
        </p:blipFill>
        <p:spPr>
          <a:xfrm>
            <a:off x="8551800" y="36000"/>
            <a:ext cx="511920" cy="392040"/>
          </a:xfrm>
          <a:prstGeom prst="rect">
            <a:avLst/>
          </a:prstGeom>
          <a:ln w="0">
            <a:noFill/>
          </a:ln>
        </p:spPr>
      </p:pic>
      <p:sp>
        <p:nvSpPr>
          <p:cNvPr id="316" name="Rounded Rectangle 1"/>
          <p:cNvSpPr/>
          <p:nvPr/>
        </p:nvSpPr>
        <p:spPr>
          <a:xfrm>
            <a:off x="271440" y="504000"/>
            <a:ext cx="2509200" cy="210240"/>
          </a:xfrm>
          <a:prstGeom prst="roundRect">
            <a:avLst>
              <a:gd name="adj" fmla="val 16667"/>
            </a:avLst>
          </a:prstGeom>
          <a:solidFill>
            <a:srgbClr val="f78a13"/>
          </a:solidFill>
          <a:ln>
            <a:solidFill>
              <a:srgbClr val="de9c3c">
                <a:lumMod val="60000"/>
                <a:lumOff val="4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17" name="Rounded Rectangle 2"/>
          <p:cNvSpPr/>
          <p:nvPr/>
        </p:nvSpPr>
        <p:spPr>
          <a:xfrm>
            <a:off x="271440" y="714240"/>
            <a:ext cx="2442600" cy="19008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18" name="Rounded Rectangle 10"/>
          <p:cNvSpPr/>
          <p:nvPr/>
        </p:nvSpPr>
        <p:spPr>
          <a:xfrm>
            <a:off x="271440" y="1790640"/>
            <a:ext cx="2442600" cy="19008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19" name="Rounded Rectangle 11"/>
          <p:cNvSpPr/>
          <p:nvPr/>
        </p:nvSpPr>
        <p:spPr>
          <a:xfrm>
            <a:off x="162000" y="3240360"/>
            <a:ext cx="4895280" cy="19008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20" name="Google Shape;208;g13a9ce5bb6e_3_47"/>
          <p:cNvSpPr/>
          <p:nvPr/>
        </p:nvSpPr>
        <p:spPr>
          <a:xfrm>
            <a:off x="271440" y="531720"/>
            <a:ext cx="8872200" cy="44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Target Customers and Market Size: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1.Schools (Government &amp; Private) :- 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Market Size: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India has over 1.5 million schools, with a large number in both urban and rural areas.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Pain Points: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Lack of waste segregation education, hygiene issues, poor disposal practices.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Interest: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Schools focus on educating students about proper waste disposal and segregation. Our mechanical model engages students while promoting sustainable waste practices through innovative technology.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2.Large Campuses &amp; Colleges :- 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Market Size: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Over 1,000 higher educational institutions (including IITs, private universities, and state colleges) house thousands 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of students, creating waste challenges.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Pain Points: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Overflowing bins, inefficient waste collection, high volume of waste in messes, hostels, and canteens, inconsistent collection scheduling.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Interest: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Our integrated solution helps manage large waste volumes by using real-time tracking and feedback systems. It ensures cleanliness, timely collection, and scalable waste management for college campuses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3.Municipalities &amp; Government (Local Authorities, Swachh Bharat)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Market Size: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The urban population in India is expected to reach 600 million by 2031, creating demand for advanced waste management solutions across cities.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Pain Points: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Inefficient waste collection, poor segregation at the source, and overflowing bins in urban areas. Manual processes 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lead to delays, and sanitation issues remain unchecked.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Interest:</a:t>
            </a:r>
            <a:r>
              <a:rPr b="0" lang="en-US" sz="1180" spc="-1" strike="noStrike">
                <a:solidFill>
                  <a:srgbClr val="000000"/>
                </a:solidFill>
                <a:latin typeface="Arial"/>
                <a:ea typeface="Arial"/>
              </a:rPr>
              <a:t> Our solution supports the Swachh Bharat Mission by automating waste segregation, providing real-time monitoring, and enhancing collection efficiency. It helps municipalities tackle waste management challenges while promoting cleaner, more sustainable cities.</a:t>
            </a:r>
            <a:endParaRPr b="0" lang="en-IN" sz="118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205;g13a9ce5bb6e_3_47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22" name="Google Shape;206;g13a9ce5bb6e_3_47"/>
          <p:cNvSpPr/>
          <p:nvPr/>
        </p:nvSpPr>
        <p:spPr>
          <a:xfrm>
            <a:off x="228600" y="483120"/>
            <a:ext cx="8686080" cy="4239720"/>
          </a:xfrm>
          <a:custGeom>
            <a:avLst/>
            <a:gdLst>
              <a:gd name="textAreaLeft" fmla="*/ 0 w 8686080"/>
              <a:gd name="textAreaRight" fmla="*/ 8686440 w 8686080"/>
              <a:gd name="textAreaTop" fmla="*/ 0 h 4239720"/>
              <a:gd name="textAreaBottom" fmla="*/ 4240080 h 423972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3" name="Google Shape;207;g13a9ce5bb6e_3_47"/>
          <p:cNvSpPr/>
          <p:nvPr/>
        </p:nvSpPr>
        <p:spPr>
          <a:xfrm>
            <a:off x="653040" y="9072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324" name="Google Shape;209;g13a9ce5bb6e_3_47"/>
          <p:cNvSpPr/>
          <p:nvPr/>
        </p:nvSpPr>
        <p:spPr>
          <a:xfrm>
            <a:off x="322200" y="61200"/>
            <a:ext cx="67248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5. Market Size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5" name="Google Shape;210;g13a9ce5bb6e_3_47" descr=""/>
          <p:cNvPicPr/>
          <p:nvPr/>
        </p:nvPicPr>
        <p:blipFill>
          <a:blip r:embed="rId2"/>
          <a:stretch/>
        </p:blipFill>
        <p:spPr>
          <a:xfrm>
            <a:off x="8294760" y="4784400"/>
            <a:ext cx="729360" cy="297360"/>
          </a:xfrm>
          <a:prstGeom prst="rect">
            <a:avLst/>
          </a:prstGeom>
          <a:ln w="0">
            <a:noFill/>
          </a:ln>
        </p:spPr>
      </p:pic>
      <p:pic>
        <p:nvPicPr>
          <p:cNvPr id="326" name="Google Shape;211;g13a9ce5bb6e_3_47" descr=""/>
          <p:cNvPicPr/>
          <p:nvPr/>
        </p:nvPicPr>
        <p:blipFill>
          <a:blip r:embed="rId3"/>
          <a:stretch/>
        </p:blipFill>
        <p:spPr>
          <a:xfrm>
            <a:off x="8490960" y="61200"/>
            <a:ext cx="533160" cy="318960"/>
          </a:xfrm>
          <a:prstGeom prst="rect">
            <a:avLst/>
          </a:prstGeom>
          <a:ln w="0">
            <a:noFill/>
          </a:ln>
        </p:spPr>
      </p:pic>
      <p:sp>
        <p:nvSpPr>
          <p:cNvPr id="327" name="Rounded Rectangle 1"/>
          <p:cNvSpPr/>
          <p:nvPr/>
        </p:nvSpPr>
        <p:spPr>
          <a:xfrm>
            <a:off x="322200" y="581040"/>
            <a:ext cx="3639960" cy="19980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28" name="Rounded Rectangle 9"/>
          <p:cNvSpPr/>
          <p:nvPr/>
        </p:nvSpPr>
        <p:spPr>
          <a:xfrm>
            <a:off x="322200" y="2066760"/>
            <a:ext cx="3373200" cy="16452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29" name="Rounded Rectangle 10"/>
          <p:cNvSpPr/>
          <p:nvPr/>
        </p:nvSpPr>
        <p:spPr>
          <a:xfrm>
            <a:off x="311400" y="3371760"/>
            <a:ext cx="1479240" cy="18792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30" name="Google Shape;208;g13a9ce5bb6e_3_47"/>
          <p:cNvSpPr/>
          <p:nvPr/>
        </p:nvSpPr>
        <p:spPr>
          <a:xfrm>
            <a:off x="322200" y="410040"/>
            <a:ext cx="8425800" cy="44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4.Private Sector &amp; Waste Management Companies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Market Size: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The Indian waste management industry is valued at approximately $13 billion and is growing, as private players expand their services in waste sorting and processing.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Pain Points: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Inefficient waste management processes, difficulty in tracking waste volumes, and optimizing collection schedules. Traditional systems are prone to errors, leading to increased costs and inefficiencies.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Interest: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Our solution helps waste management companies automate waste sorting, optimize collection schedules, and reduce operational costs, improving overall efficiency and ensuring timely, accurate waste management.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5.Residential Complexes &amp; Housing Societies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Market Size: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Urban housing in India is expected to grow to 78 million households by 2025.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Pain Points: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Inefficient waste collection, lack of proper segregation, sanitation concerns in communal areas.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Interest: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our solution can help residential complexes efficiently manage waste with real-time bin monitoring, automated collection scheduling, and direct communication between residents and waste management teams, promoting cleaner living environments.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6.Hotels &amp; Resorts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Market Size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India has over 50,000 hotels and resorts, including many high-end and eco-conscious properties.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Pain Points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High waste volumes from guests, dining, and events, leading to overflowing bins and poor segregation.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Interest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Our solution ensures efficient waste segregation and real-time monitoring, preventing overflow and maintaining hygiene. This also supports sustainability goals, enhancing the property’s eco-friendly image and attracting environmentally-conscious customers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216;g13a9ce5bb6e_3_56" descr=""/>
          <p:cNvPicPr/>
          <p:nvPr/>
        </p:nvPicPr>
        <p:blipFill>
          <a:blip r:embed="rId1"/>
          <a:stretch/>
        </p:blipFill>
        <p:spPr>
          <a:xfrm>
            <a:off x="0" y="-540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32" name="Google Shape;217;g13a9ce5bb6e_3_56"/>
          <p:cNvSpPr/>
          <p:nvPr/>
        </p:nvSpPr>
        <p:spPr>
          <a:xfrm>
            <a:off x="388800" y="710640"/>
            <a:ext cx="8022960" cy="3884040"/>
          </a:xfrm>
          <a:custGeom>
            <a:avLst/>
            <a:gdLst>
              <a:gd name="textAreaLeft" fmla="*/ 0 w 8022960"/>
              <a:gd name="textAreaRight" fmla="*/ 8023320 w 8022960"/>
              <a:gd name="textAreaTop" fmla="*/ 0 h 3884040"/>
              <a:gd name="textAreaBottom" fmla="*/ 3884400 h 388404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3" name="Google Shape;218;g13a9ce5bb6e_3_56"/>
          <p:cNvSpPr/>
          <p:nvPr/>
        </p:nvSpPr>
        <p:spPr>
          <a:xfrm>
            <a:off x="727200" y="27756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334" name="Google Shape;220;g13a9ce5bb6e_3_56"/>
          <p:cNvSpPr/>
          <p:nvPr/>
        </p:nvSpPr>
        <p:spPr>
          <a:xfrm>
            <a:off x="624600" y="277560"/>
            <a:ext cx="666792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6. Business Model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5" name="Google Shape;221;g13a9ce5bb6e_3_56" descr=""/>
          <p:cNvPicPr/>
          <p:nvPr/>
        </p:nvPicPr>
        <p:blipFill>
          <a:blip r:embed="rId2"/>
          <a:stretch/>
        </p:blipFill>
        <p:spPr>
          <a:xfrm>
            <a:off x="7947720" y="4594680"/>
            <a:ext cx="855000" cy="39348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222;g13a9ce5bb6e_3_56" descr=""/>
          <p:cNvPicPr/>
          <p:nvPr/>
        </p:nvPicPr>
        <p:blipFill>
          <a:blip r:embed="rId3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sp>
        <p:nvSpPr>
          <p:cNvPr id="337" name="Rounded Rectangle 1"/>
          <p:cNvSpPr/>
          <p:nvPr/>
        </p:nvSpPr>
        <p:spPr>
          <a:xfrm>
            <a:off x="483480" y="2154600"/>
            <a:ext cx="1344960" cy="20988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38" name="Rounded Rectangle 9"/>
          <p:cNvSpPr/>
          <p:nvPr/>
        </p:nvSpPr>
        <p:spPr>
          <a:xfrm>
            <a:off x="416160" y="2495880"/>
            <a:ext cx="2747160" cy="25740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39" name="Rounded Rectangle 10"/>
          <p:cNvSpPr/>
          <p:nvPr/>
        </p:nvSpPr>
        <p:spPr>
          <a:xfrm>
            <a:off x="416160" y="2829960"/>
            <a:ext cx="1927080" cy="25740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40" name="Rounded Rectangle 11"/>
          <p:cNvSpPr/>
          <p:nvPr/>
        </p:nvSpPr>
        <p:spPr>
          <a:xfrm>
            <a:off x="423720" y="3211920"/>
            <a:ext cx="2361240" cy="25740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41" name="Rounded Rectangle 2"/>
          <p:cNvSpPr/>
          <p:nvPr/>
        </p:nvSpPr>
        <p:spPr>
          <a:xfrm>
            <a:off x="454680" y="3793320"/>
            <a:ext cx="7891560" cy="462240"/>
          </a:xfrm>
          <a:prstGeom prst="roundRect">
            <a:avLst>
              <a:gd name="adj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42" name="Google Shape;219;g13a9ce5bb6e_3_56"/>
          <p:cNvSpPr/>
          <p:nvPr/>
        </p:nvSpPr>
        <p:spPr>
          <a:xfrm>
            <a:off x="483480" y="868320"/>
            <a:ext cx="7928280" cy="37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Currently, the funds needed to advance our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Intelligent Waste Management System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are held by potential investors, grant-giving agencies, and strategic partners who focus on sustainability, technology innovations, and smart campus solutions.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How Will We Get It Into Ours?</a:t>
            </a: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To secure the funding, we will pursue several strategies: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Investor Pitching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Presenting to investors focused on smart tech, sustainability and campus infrastructure solutions.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Government Grants &amp; Partnerships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Targeting grants from Swachh Bharat and Smart City initiatives.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Strategic Collaborations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Partnering with institutions, tech firms, and urban developers.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Competitions &amp; Sponsorships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Competing in startup events and seeking sponsorships for funding aligned with environmental and technological advancement.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mbria Math"/>
                <a:ea typeface="Cambria Math"/>
              </a:rPr>
              <a:t>By emphasizing the scalability, AI-driven technology, and social impact of our waste management system, we are confident in securing the necessary funds to take our solution to market.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50b"/>
                </a:solidFill>
                <a:latin typeface="Arial"/>
                <a:ea typeface="Arial"/>
              </a:rPr>
              <a:t>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227;g13a9ce5bb6e_3_65" descr=""/>
          <p:cNvPicPr/>
          <p:nvPr/>
        </p:nvPicPr>
        <p:blipFill>
          <a:blip r:embed="rId1"/>
          <a:stretch/>
        </p:blipFill>
        <p:spPr>
          <a:xfrm>
            <a:off x="0" y="-756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44" name="Google Shape;228;g13a9ce5bb6e_3_65"/>
          <p:cNvSpPr/>
          <p:nvPr/>
        </p:nvSpPr>
        <p:spPr>
          <a:xfrm>
            <a:off x="446040" y="562680"/>
            <a:ext cx="7820280" cy="3951720"/>
          </a:xfrm>
          <a:custGeom>
            <a:avLst/>
            <a:gdLst>
              <a:gd name="textAreaLeft" fmla="*/ 0 w 7820280"/>
              <a:gd name="textAreaRight" fmla="*/ 7820640 w 7820280"/>
              <a:gd name="textAreaTop" fmla="*/ 0 h 3951720"/>
              <a:gd name="textAreaBottom" fmla="*/ 3952080 h 395172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45" name="Google Shape;229;g13a9ce5bb6e_3_65"/>
          <p:cNvSpPr/>
          <p:nvPr/>
        </p:nvSpPr>
        <p:spPr>
          <a:xfrm>
            <a:off x="727200" y="27756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346" name="Google Shape;230;g13a9ce5bb6e_3_65"/>
          <p:cNvSpPr/>
          <p:nvPr/>
        </p:nvSpPr>
        <p:spPr>
          <a:xfrm>
            <a:off x="446040" y="1149120"/>
            <a:ext cx="773532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n-IN" sz="1200" spc="-1" strike="noStrike">
              <a:solidFill>
                <a:srgbClr val="00050b"/>
              </a:solidFill>
              <a:latin typeface="Arial"/>
              <a:ea typeface="Arial"/>
            </a:endParaRPr>
          </a:p>
        </p:txBody>
      </p:sp>
      <p:sp>
        <p:nvSpPr>
          <p:cNvPr id="347" name="Google Shape;231;g13a9ce5bb6e_3_65"/>
          <p:cNvSpPr/>
          <p:nvPr/>
        </p:nvSpPr>
        <p:spPr>
          <a:xfrm>
            <a:off x="712080" y="123480"/>
            <a:ext cx="666792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7. Competitive analysis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8" name="Google Shape;232;g13a9ce5bb6e_3_65" descr=""/>
          <p:cNvPicPr/>
          <p:nvPr/>
        </p:nvPicPr>
        <p:blipFill>
          <a:blip r:embed="rId2"/>
          <a:stretch/>
        </p:blipFill>
        <p:spPr>
          <a:xfrm>
            <a:off x="7947720" y="4594680"/>
            <a:ext cx="855000" cy="393480"/>
          </a:xfrm>
          <a:prstGeom prst="rect">
            <a:avLst/>
          </a:prstGeom>
          <a:ln w="0">
            <a:noFill/>
          </a:ln>
        </p:spPr>
      </p:pic>
      <p:pic>
        <p:nvPicPr>
          <p:cNvPr id="349" name="Google Shape;233;g13a9ce5bb6e_3_65" descr=""/>
          <p:cNvPicPr/>
          <p:nvPr/>
        </p:nvPicPr>
        <p:blipFill>
          <a:blip r:embed="rId3"/>
          <a:stretch/>
        </p:blipFill>
        <p:spPr>
          <a:xfrm>
            <a:off x="8412120" y="61200"/>
            <a:ext cx="612000" cy="522720"/>
          </a:xfrm>
          <a:prstGeom prst="rect">
            <a:avLst/>
          </a:prstGeom>
          <a:ln w="0">
            <a:noFill/>
          </a:ln>
        </p:spPr>
      </p:pic>
      <p:pic>
        <p:nvPicPr>
          <p:cNvPr id="350" name="Picture 6" descr=""/>
          <p:cNvPicPr/>
          <p:nvPr/>
        </p:nvPicPr>
        <p:blipFill>
          <a:blip r:embed="rId4"/>
          <a:srcRect l="425" t="148" r="968" b="14725"/>
          <a:stretch/>
        </p:blipFill>
        <p:spPr>
          <a:xfrm>
            <a:off x="534960" y="612000"/>
            <a:ext cx="4231440" cy="3852720"/>
          </a:xfrm>
          <a:prstGeom prst="rect">
            <a:avLst/>
          </a:prstGeom>
          <a:ln w="0">
            <a:noFill/>
          </a:ln>
        </p:spPr>
      </p:pic>
      <p:sp>
        <p:nvSpPr>
          <p:cNvPr id="351" name="Rounded Rectangle 1"/>
          <p:cNvSpPr/>
          <p:nvPr/>
        </p:nvSpPr>
        <p:spPr>
          <a:xfrm>
            <a:off x="4799160" y="1172160"/>
            <a:ext cx="3256920" cy="199980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52" name="TextBox 7"/>
          <p:cNvSpPr/>
          <p:nvPr/>
        </p:nvSpPr>
        <p:spPr>
          <a:xfrm>
            <a:off x="4855320" y="628920"/>
            <a:ext cx="3269520" cy="268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"Revolutionizing Waste Management through Innovation"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Our solution stands out by offering comprehensive,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real-time monitoring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AI-powered waste segregation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and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seamless communication channels between residents and waste collectors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With a focus on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end-to-end waste management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we address key issues like waste overflow, lack of awareness, and inefficient collection—transforming waste management into an efficient, sustainable process.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285;g13a9ce5bb6e_3_7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54" name="Google Shape;286;g13a9ce5bb6e_3_76"/>
          <p:cNvSpPr/>
          <p:nvPr/>
        </p:nvSpPr>
        <p:spPr>
          <a:xfrm>
            <a:off x="667800" y="1087560"/>
            <a:ext cx="7688880" cy="3252600"/>
          </a:xfrm>
          <a:custGeom>
            <a:avLst/>
            <a:gdLst>
              <a:gd name="textAreaLeft" fmla="*/ 0 w 7688880"/>
              <a:gd name="textAreaRight" fmla="*/ 7689240 w 7688880"/>
              <a:gd name="textAreaTop" fmla="*/ 0 h 3252600"/>
              <a:gd name="textAreaBottom" fmla="*/ 3252960 h 325260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55" name="Google Shape;287;g13a9ce5bb6e_3_76" descr=""/>
          <p:cNvPicPr/>
          <p:nvPr/>
        </p:nvPicPr>
        <p:blipFill>
          <a:blip r:embed="rId2"/>
          <a:stretch/>
        </p:blipFill>
        <p:spPr>
          <a:xfrm>
            <a:off x="7846200" y="4580640"/>
            <a:ext cx="871920" cy="401040"/>
          </a:xfrm>
          <a:prstGeom prst="rect">
            <a:avLst/>
          </a:prstGeom>
          <a:ln w="0">
            <a:noFill/>
          </a:ln>
        </p:spPr>
      </p:pic>
      <p:sp>
        <p:nvSpPr>
          <p:cNvPr id="356" name="Google Shape;288;g13a9ce5bb6e_3_76"/>
          <p:cNvSpPr/>
          <p:nvPr/>
        </p:nvSpPr>
        <p:spPr>
          <a:xfrm>
            <a:off x="727200" y="27756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357" name="Google Shape;290;g13a9ce5bb6e_3_76"/>
          <p:cNvSpPr/>
          <p:nvPr/>
        </p:nvSpPr>
        <p:spPr>
          <a:xfrm>
            <a:off x="727200" y="528480"/>
            <a:ext cx="666792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8. Market Traction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8" name="Google Shape;291;g13a9ce5bb6e_3_76" descr=""/>
          <p:cNvPicPr/>
          <p:nvPr/>
        </p:nvPicPr>
        <p:blipFill>
          <a:blip r:embed="rId3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sp>
        <p:nvSpPr>
          <p:cNvPr id="359" name="Rounded Rectangle 1"/>
          <p:cNvSpPr/>
          <p:nvPr/>
        </p:nvSpPr>
        <p:spPr>
          <a:xfrm>
            <a:off x="727200" y="1210320"/>
            <a:ext cx="2025000" cy="256680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60" name="Rounded Rectangle 9"/>
          <p:cNvSpPr/>
          <p:nvPr/>
        </p:nvSpPr>
        <p:spPr>
          <a:xfrm>
            <a:off x="747360" y="2679120"/>
            <a:ext cx="1386720" cy="256680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61" name="Google Shape;289;g13a9ce5bb6e_3_76"/>
          <p:cNvSpPr/>
          <p:nvPr/>
        </p:nvSpPr>
        <p:spPr>
          <a:xfrm>
            <a:off x="809640" y="1257480"/>
            <a:ext cx="7484760" cy="263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Development Milestones: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Functional Prototype Completion: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Integrated AI/ML for automated waste classification.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Mobile App Launch: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Real-time waste monitoring app is fully operational. 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Prototype Testing &amp; Presentation: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Successfully tested and presented as part of our DP project.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Early Feedback: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User Satisfaction: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Positive feedback on ease of use and waste segregation efficiency.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Scalability Potential: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Significant scope for scaling to larger campuses and urban areas 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296;g13a9ce5bb6e_3_8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63" name="Google Shape;297;g13a9ce5bb6e_3_85"/>
          <p:cNvSpPr/>
          <p:nvPr/>
        </p:nvSpPr>
        <p:spPr>
          <a:xfrm>
            <a:off x="408960" y="655200"/>
            <a:ext cx="8073000" cy="3857760"/>
          </a:xfrm>
          <a:custGeom>
            <a:avLst/>
            <a:gdLst>
              <a:gd name="textAreaLeft" fmla="*/ 0 w 8073000"/>
              <a:gd name="textAreaRight" fmla="*/ 8073360 w 8073000"/>
              <a:gd name="textAreaTop" fmla="*/ 0 h 3857760"/>
              <a:gd name="textAreaBottom" fmla="*/ 3858120 h 385776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4" name="Google Shape;298;g13a9ce5bb6e_3_85"/>
          <p:cNvSpPr/>
          <p:nvPr/>
        </p:nvSpPr>
        <p:spPr>
          <a:xfrm>
            <a:off x="727200" y="27756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365" name="Google Shape;300;g13a9ce5bb6e_3_85"/>
          <p:cNvSpPr/>
          <p:nvPr/>
        </p:nvSpPr>
        <p:spPr>
          <a:xfrm>
            <a:off x="571320" y="123480"/>
            <a:ext cx="666792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9. Future Plan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6" name="Google Shape;301;g13a9ce5bb6e_3_85" descr=""/>
          <p:cNvPicPr/>
          <p:nvPr/>
        </p:nvPicPr>
        <p:blipFill>
          <a:blip r:embed="rId2"/>
          <a:stretch/>
        </p:blipFill>
        <p:spPr>
          <a:xfrm>
            <a:off x="8146440" y="4631760"/>
            <a:ext cx="855000" cy="393480"/>
          </a:xfrm>
          <a:prstGeom prst="rect">
            <a:avLst/>
          </a:prstGeom>
          <a:ln w="0">
            <a:noFill/>
          </a:ln>
        </p:spPr>
      </p:pic>
      <p:pic>
        <p:nvPicPr>
          <p:cNvPr id="367" name="Google Shape;302;g13a9ce5bb6e_3_85" descr=""/>
          <p:cNvPicPr/>
          <p:nvPr/>
        </p:nvPicPr>
        <p:blipFill>
          <a:blip r:embed="rId3"/>
          <a:stretch/>
        </p:blipFill>
        <p:spPr>
          <a:xfrm>
            <a:off x="8482320" y="61200"/>
            <a:ext cx="541800" cy="511920"/>
          </a:xfrm>
          <a:prstGeom prst="rect">
            <a:avLst/>
          </a:prstGeom>
          <a:ln w="0">
            <a:noFill/>
          </a:ln>
        </p:spPr>
      </p:pic>
      <p:sp>
        <p:nvSpPr>
          <p:cNvPr id="368" name="Rounded Rectangle 23"/>
          <p:cNvSpPr/>
          <p:nvPr/>
        </p:nvSpPr>
        <p:spPr>
          <a:xfrm>
            <a:off x="479160" y="3036600"/>
            <a:ext cx="3273480" cy="30456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69" name="Rounded Rectangle 14"/>
          <p:cNvSpPr/>
          <p:nvPr/>
        </p:nvSpPr>
        <p:spPr>
          <a:xfrm>
            <a:off x="479160" y="2696400"/>
            <a:ext cx="1415880" cy="258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ba99"/>
              </a:gs>
              <a:gs pos="50000">
                <a:srgbClr val="ffd3c1"/>
              </a:gs>
              <a:gs pos="100000">
                <a:srgbClr val="ffe9e1"/>
              </a:gs>
            </a:gsLst>
            <a:lin ang="13500000"/>
          </a:gradFill>
          <a:ln>
            <a:solidFill>
              <a:srgbClr val="de9c3c">
                <a:lumMod val="60000"/>
                <a:lumOff val="4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70" name="Rounded Rectangle 26"/>
          <p:cNvSpPr/>
          <p:nvPr/>
        </p:nvSpPr>
        <p:spPr>
          <a:xfrm>
            <a:off x="536040" y="685800"/>
            <a:ext cx="1415880" cy="239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ba99"/>
              </a:gs>
              <a:gs pos="50000">
                <a:srgbClr val="ffd3c1"/>
              </a:gs>
              <a:gs pos="100000">
                <a:srgbClr val="ffe9e1"/>
              </a:gs>
            </a:gsLst>
            <a:lin ang="13500000"/>
          </a:gradFill>
          <a:ln>
            <a:solidFill>
              <a:srgbClr val="de9c3c">
                <a:lumMod val="60000"/>
                <a:lumOff val="4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71" name="TextBox 2"/>
          <p:cNvSpPr/>
          <p:nvPr/>
        </p:nvSpPr>
        <p:spPr>
          <a:xfrm>
            <a:off x="443880" y="673920"/>
            <a:ext cx="903060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Current Status: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Our Intelligent Waste Management System is currently in the prototype phase with key features implemented: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Product Development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:- Smart bins use AI for automated waste classification and segregation..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Mobile Application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:- Real-time bin tracking is live; GPS integration coming soon.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Team Involvement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:-Core team specializes in AI, ML, sensors, and app development..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Testing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:- Early results are promising but real-world validation underway.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Growth Strategy: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Product Development (Next 6-12 months)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GPS Integration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:- Enable real-time bin location tracking for efficient scheduling.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Automated Waste Disposal System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:-  Touch-free system with AI-powered waste classification.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App Features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:- Adding analytics, mess waste tracking, and a complaint portal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296;g13a9ce5bb6e_3_8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73" name="Google Shape;297;g13a9ce5bb6e_3_85"/>
          <p:cNvSpPr/>
          <p:nvPr/>
        </p:nvSpPr>
        <p:spPr>
          <a:xfrm>
            <a:off x="408960" y="655200"/>
            <a:ext cx="8073000" cy="3857760"/>
          </a:xfrm>
          <a:custGeom>
            <a:avLst/>
            <a:gdLst>
              <a:gd name="textAreaLeft" fmla="*/ 0 w 8073000"/>
              <a:gd name="textAreaRight" fmla="*/ 8073360 w 8073000"/>
              <a:gd name="textAreaTop" fmla="*/ 0 h 3857760"/>
              <a:gd name="textAreaBottom" fmla="*/ 3858120 h 385776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4" name="Google Shape;298;g13a9ce5bb6e_3_85"/>
          <p:cNvSpPr/>
          <p:nvPr/>
        </p:nvSpPr>
        <p:spPr>
          <a:xfrm>
            <a:off x="727200" y="27756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375" name="Google Shape;300;g13a9ce5bb6e_3_85"/>
          <p:cNvSpPr/>
          <p:nvPr/>
        </p:nvSpPr>
        <p:spPr>
          <a:xfrm>
            <a:off x="571320" y="123480"/>
            <a:ext cx="666792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9. Future Plan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6" name="Google Shape;301;g13a9ce5bb6e_3_85" descr=""/>
          <p:cNvPicPr/>
          <p:nvPr/>
        </p:nvPicPr>
        <p:blipFill>
          <a:blip r:embed="rId2"/>
          <a:stretch/>
        </p:blipFill>
        <p:spPr>
          <a:xfrm>
            <a:off x="8146440" y="4631760"/>
            <a:ext cx="855000" cy="393480"/>
          </a:xfrm>
          <a:prstGeom prst="rect">
            <a:avLst/>
          </a:prstGeom>
          <a:ln w="0">
            <a:noFill/>
          </a:ln>
        </p:spPr>
      </p:pic>
      <p:pic>
        <p:nvPicPr>
          <p:cNvPr id="377" name="Google Shape;302;g13a9ce5bb6e_3_85" descr=""/>
          <p:cNvPicPr/>
          <p:nvPr/>
        </p:nvPicPr>
        <p:blipFill>
          <a:blip r:embed="rId3"/>
          <a:stretch/>
        </p:blipFill>
        <p:spPr>
          <a:xfrm>
            <a:off x="8482320" y="61200"/>
            <a:ext cx="541800" cy="511920"/>
          </a:xfrm>
          <a:prstGeom prst="rect">
            <a:avLst/>
          </a:prstGeom>
          <a:ln w="0">
            <a:noFill/>
          </a:ln>
        </p:spPr>
      </p:pic>
      <p:sp>
        <p:nvSpPr>
          <p:cNvPr id="378" name="TextBox 2"/>
          <p:cNvSpPr/>
          <p:nvPr/>
        </p:nvSpPr>
        <p:spPr>
          <a:xfrm>
            <a:off x="408960" y="678960"/>
            <a:ext cx="8163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9" name="Rounded Rectangle 3"/>
          <p:cNvSpPr/>
          <p:nvPr/>
        </p:nvSpPr>
        <p:spPr>
          <a:xfrm>
            <a:off x="536400" y="856800"/>
            <a:ext cx="3444840" cy="24912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80" name="Rounded Rectangle 14"/>
          <p:cNvSpPr/>
          <p:nvPr/>
        </p:nvSpPr>
        <p:spPr>
          <a:xfrm>
            <a:off x="571320" y="2818800"/>
            <a:ext cx="2590560" cy="29952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81" name="TextBox 1"/>
          <p:cNvSpPr/>
          <p:nvPr/>
        </p:nvSpPr>
        <p:spPr>
          <a:xfrm>
            <a:off x="536400" y="856800"/>
            <a:ext cx="617040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2. Market Expansion &amp; Customer Acquisition: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Target Educational Institutions &amp; Campuses: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Target campuses and schools to promote sustainable waste management.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Collaboration with Municipalities: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Partner with municipalities for citywide waste management integration.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Expanding Residential &amp; Commercial Sectors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Expand to housing societies and businesses needing scalable solutions.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3. Fundraising &amp; Financial Growth: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Seek Funding via Grants &amp; Investors: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Pursue grants and eco-focused investors for scaling and development.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Strategic Partnerships for Market Access: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Collaborate with tech firms and initiatives for market expansion.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07;g13a9ce5bb6e_3_94" descr=""/>
          <p:cNvPicPr/>
          <p:nvPr/>
        </p:nvPicPr>
        <p:blipFill>
          <a:blip r:embed="rId1"/>
          <a:stretch/>
        </p:blipFill>
        <p:spPr>
          <a:xfrm>
            <a:off x="0" y="-540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83" name="Google Shape;308;g13a9ce5bb6e_3_94"/>
          <p:cNvSpPr/>
          <p:nvPr/>
        </p:nvSpPr>
        <p:spPr>
          <a:xfrm>
            <a:off x="727200" y="1211400"/>
            <a:ext cx="7425720" cy="3252600"/>
          </a:xfrm>
          <a:custGeom>
            <a:avLst/>
            <a:gdLst>
              <a:gd name="textAreaLeft" fmla="*/ 0 w 7425720"/>
              <a:gd name="textAreaRight" fmla="*/ 7426080 w 7425720"/>
              <a:gd name="textAreaTop" fmla="*/ 0 h 3252600"/>
              <a:gd name="textAreaBottom" fmla="*/ 3252960 h 325260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4" name="Google Shape;309;g13a9ce5bb6e_3_94"/>
          <p:cNvSpPr/>
          <p:nvPr/>
        </p:nvSpPr>
        <p:spPr>
          <a:xfrm>
            <a:off x="727200" y="27756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385" name="Google Shape;311;g13a9ce5bb6e_3_94"/>
          <p:cNvSpPr/>
          <p:nvPr/>
        </p:nvSpPr>
        <p:spPr>
          <a:xfrm>
            <a:off x="727200" y="528480"/>
            <a:ext cx="666792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10. </a:t>
            </a:r>
            <a:r>
              <a:rPr b="1" lang="en" sz="2000" spc="-1" strike="noStrike">
                <a:solidFill>
                  <a:schemeClr val="lt1"/>
                </a:solidFill>
                <a:latin typeface="Arial"/>
                <a:ea typeface="Poppins SemiBold"/>
              </a:rPr>
              <a:t>Support</a:t>
            </a: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 required from Catalyst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6" name="Google Shape;312;g13a9ce5bb6e_3_94" descr=""/>
          <p:cNvPicPr/>
          <p:nvPr/>
        </p:nvPicPr>
        <p:blipFill>
          <a:blip r:embed="rId2"/>
          <a:stretch/>
        </p:blipFill>
        <p:spPr>
          <a:xfrm>
            <a:off x="7947720" y="4594680"/>
            <a:ext cx="855000" cy="393480"/>
          </a:xfrm>
          <a:prstGeom prst="rect">
            <a:avLst/>
          </a:prstGeom>
          <a:ln w="0">
            <a:noFill/>
          </a:ln>
        </p:spPr>
      </p:pic>
      <p:pic>
        <p:nvPicPr>
          <p:cNvPr id="387" name="Google Shape;313;g13a9ce5bb6e_3_94" descr=""/>
          <p:cNvPicPr/>
          <p:nvPr/>
        </p:nvPicPr>
        <p:blipFill>
          <a:blip r:embed="rId3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sp>
        <p:nvSpPr>
          <p:cNvPr id="388" name="Rounded Rectangle 1"/>
          <p:cNvSpPr/>
          <p:nvPr/>
        </p:nvSpPr>
        <p:spPr>
          <a:xfrm>
            <a:off x="1104840" y="1600560"/>
            <a:ext cx="1618920" cy="22788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89" name="Rounded Rectangle 9"/>
          <p:cNvSpPr/>
          <p:nvPr/>
        </p:nvSpPr>
        <p:spPr>
          <a:xfrm>
            <a:off x="1104840" y="2203920"/>
            <a:ext cx="1076040" cy="30600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90" name="Rounded Rectangle 10"/>
          <p:cNvSpPr/>
          <p:nvPr/>
        </p:nvSpPr>
        <p:spPr>
          <a:xfrm>
            <a:off x="1171800" y="2610000"/>
            <a:ext cx="1723680" cy="28908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91" name="Rounded Rectangle 11"/>
          <p:cNvSpPr/>
          <p:nvPr/>
        </p:nvSpPr>
        <p:spPr>
          <a:xfrm>
            <a:off x="1104840" y="3274200"/>
            <a:ext cx="2314080" cy="244800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2a5b7f">
                <a:lumMod val="20000"/>
                <a:lumOff val="8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92" name="Google Shape;310;g13a9ce5bb6e_3_94"/>
          <p:cNvSpPr/>
          <p:nvPr/>
        </p:nvSpPr>
        <p:spPr>
          <a:xfrm>
            <a:off x="1171800" y="1600560"/>
            <a:ext cx="6536880" cy="26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Financial Support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: Funding for product development, scaling production, and executing targeted marketing strategies.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Mentorship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: Advice on strategy, finding opportunities, and attracting investors.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Technical Expertise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: Access to specialized knowledge in AI, machine learning, and sensor technologies.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Networking Opportunities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: Connect with industry leaders, investors, and potential partners, facilitating collaboration and expanding market reach for long-term success.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4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49;p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13" name="Google Shape;153;p2"/>
          <p:cNvSpPr/>
          <p:nvPr/>
        </p:nvSpPr>
        <p:spPr>
          <a:xfrm>
            <a:off x="192240" y="2136960"/>
            <a:ext cx="1364760" cy="1364760"/>
          </a:xfrm>
          <a:custGeom>
            <a:avLst/>
            <a:gdLst>
              <a:gd name="textAreaLeft" fmla="*/ 0 w 1364760"/>
              <a:gd name="textAreaRight" fmla="*/ 1365120 w 1364760"/>
              <a:gd name="textAreaTop" fmla="*/ 0 h 1364760"/>
              <a:gd name="textAreaBottom" fmla="*/ 1365120 h 1364760"/>
            </a:gdLst>
            <a:ahLst/>
            <a:rect l="textAreaLeft" t="textAreaTop" r="textAreaRight" b="textAreaBottom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Arendra Kumar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Google Shape;154;p2"/>
          <p:cNvSpPr/>
          <p:nvPr/>
        </p:nvSpPr>
        <p:spPr>
          <a:xfrm>
            <a:off x="1655640" y="2136960"/>
            <a:ext cx="1364760" cy="1364760"/>
          </a:xfrm>
          <a:custGeom>
            <a:avLst/>
            <a:gdLst>
              <a:gd name="textAreaLeft" fmla="*/ 0 w 1364760"/>
              <a:gd name="textAreaRight" fmla="*/ 1365120 w 1364760"/>
              <a:gd name="textAreaTop" fmla="*/ 0 h 1364760"/>
              <a:gd name="textAreaBottom" fmla="*/ 1365120 h 1364760"/>
            </a:gdLst>
            <a:ahLst/>
            <a:rect l="textAreaLeft" t="textAreaTop" r="textAreaRight" b="textAreaBottom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Dipanshu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Google Shape;155;p2"/>
          <p:cNvSpPr/>
          <p:nvPr/>
        </p:nvSpPr>
        <p:spPr>
          <a:xfrm>
            <a:off x="3097800" y="2136960"/>
            <a:ext cx="1364760" cy="1364760"/>
          </a:xfrm>
          <a:custGeom>
            <a:avLst/>
            <a:gdLst>
              <a:gd name="textAreaLeft" fmla="*/ 0 w 1364760"/>
              <a:gd name="textAreaRight" fmla="*/ 1365120 w 1364760"/>
              <a:gd name="textAreaTop" fmla="*/ 0 h 1364760"/>
              <a:gd name="textAreaBottom" fmla="*/ 1365120 h 1364760"/>
            </a:gdLst>
            <a:ahLst/>
            <a:rect l="textAreaLeft" t="textAreaTop" r="textAreaRight" b="textAreaBottom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Anuj Pal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161;p2"/>
          <p:cNvSpPr/>
          <p:nvPr/>
        </p:nvSpPr>
        <p:spPr>
          <a:xfrm>
            <a:off x="2714040" y="3653280"/>
            <a:ext cx="196524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>
              <a:lnSpc>
                <a:spcPct val="120000"/>
              </a:lnSpc>
              <a:tabLst>
                <a:tab algn="l" pos="0"/>
              </a:tabLst>
            </a:pPr>
            <a:r>
              <a:rPr b="0" lang="en-IN" sz="1200" spc="-1" strike="noStrike">
                <a:solidFill>
                  <a:schemeClr val="lt1"/>
                </a:solidFill>
                <a:latin typeface="Arial"/>
                <a:ea typeface="Arial"/>
              </a:rPr>
              <a:t>Bin Mechanism and Electronics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Google Shape;165;p2"/>
          <p:cNvSpPr/>
          <p:nvPr/>
        </p:nvSpPr>
        <p:spPr>
          <a:xfrm>
            <a:off x="925200" y="528480"/>
            <a:ext cx="666792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355680">
              <a:lnSpc>
                <a:spcPct val="115000"/>
              </a:lnSpc>
              <a:buClr>
                <a:srgbClr val="ffffff"/>
              </a:buClr>
              <a:buFont typeface="Poppins SemiBold"/>
              <a:buAutoNum type="arabicPeriod"/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Team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8" name="Google Shape;166;p2" descr=""/>
          <p:cNvPicPr/>
          <p:nvPr/>
        </p:nvPicPr>
        <p:blipFill>
          <a:blip r:embed="rId2"/>
          <a:stretch/>
        </p:blipFill>
        <p:spPr>
          <a:xfrm>
            <a:off x="7947720" y="4594680"/>
            <a:ext cx="855000" cy="393480"/>
          </a:xfrm>
          <a:prstGeom prst="rect">
            <a:avLst/>
          </a:prstGeom>
          <a:ln w="0">
            <a:noFill/>
          </a:ln>
        </p:spPr>
      </p:pic>
      <p:pic>
        <p:nvPicPr>
          <p:cNvPr id="119" name="Google Shape;167;p2" descr=""/>
          <p:cNvPicPr/>
          <p:nvPr/>
        </p:nvPicPr>
        <p:blipFill>
          <a:blip r:embed="rId3"/>
          <a:stretch/>
        </p:blipFill>
        <p:spPr>
          <a:xfrm>
            <a:off x="8412120" y="61200"/>
            <a:ext cx="612000" cy="522720"/>
          </a:xfrm>
          <a:prstGeom prst="rect">
            <a:avLst/>
          </a:prstGeom>
          <a:ln w="0">
            <a:noFill/>
          </a:ln>
        </p:spPr>
      </p:pic>
      <p:sp>
        <p:nvSpPr>
          <p:cNvPr id="120" name="Google Shape;155;p2"/>
          <p:cNvSpPr/>
          <p:nvPr/>
        </p:nvSpPr>
        <p:spPr>
          <a:xfrm>
            <a:off x="4572000" y="2136960"/>
            <a:ext cx="1364760" cy="1364760"/>
          </a:xfrm>
          <a:custGeom>
            <a:avLst/>
            <a:gdLst>
              <a:gd name="textAreaLeft" fmla="*/ 0 w 1364760"/>
              <a:gd name="textAreaRight" fmla="*/ 1365120 w 1364760"/>
              <a:gd name="textAreaTop" fmla="*/ 0 h 1364760"/>
              <a:gd name="textAreaBottom" fmla="*/ 1365120 h 1364760"/>
            </a:gdLst>
            <a:ahLst/>
            <a:rect l="textAreaLeft" t="textAreaTop" r="textAreaRight" b="textAreaBottom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Keshav Kumar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oogle Shape;155;p2"/>
          <p:cNvSpPr/>
          <p:nvPr/>
        </p:nvSpPr>
        <p:spPr>
          <a:xfrm>
            <a:off x="6129720" y="2136960"/>
            <a:ext cx="1364760" cy="1364760"/>
          </a:xfrm>
          <a:custGeom>
            <a:avLst/>
            <a:gdLst>
              <a:gd name="textAreaLeft" fmla="*/ 0 w 1364760"/>
              <a:gd name="textAreaRight" fmla="*/ 1365120 w 1364760"/>
              <a:gd name="textAreaTop" fmla="*/ 0 h 1364760"/>
              <a:gd name="textAreaBottom" fmla="*/ 1365120 h 1364760"/>
            </a:gdLst>
            <a:ahLst/>
            <a:rect l="textAreaLeft" t="textAreaTop" r="textAreaRight" b="textAreaBottom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Nimit Garg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Box 1"/>
          <p:cNvSpPr/>
          <p:nvPr/>
        </p:nvSpPr>
        <p:spPr>
          <a:xfrm flipH="1">
            <a:off x="174960" y="3640320"/>
            <a:ext cx="1786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chemeClr val="lt1"/>
                </a:solidFill>
                <a:latin typeface="Arial"/>
                <a:ea typeface="Arial"/>
              </a:rPr>
              <a:t>Machine Learning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chemeClr val="lt1"/>
                </a:solidFill>
                <a:latin typeface="Arial"/>
                <a:ea typeface="Arial"/>
              </a:rPr>
              <a:t>Model and Electronics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TextBox 2"/>
          <p:cNvSpPr/>
          <p:nvPr/>
        </p:nvSpPr>
        <p:spPr>
          <a:xfrm flipH="1">
            <a:off x="1857240" y="3640320"/>
            <a:ext cx="1342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chemeClr val="lt1"/>
                </a:solidFill>
                <a:latin typeface="Arial"/>
                <a:ea typeface="Arial"/>
              </a:rPr>
              <a:t>App Development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3"/>
          <p:cNvSpPr/>
          <p:nvPr/>
        </p:nvSpPr>
        <p:spPr>
          <a:xfrm>
            <a:off x="4818960" y="3624840"/>
            <a:ext cx="1044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chemeClr val="lt1"/>
                </a:solidFill>
                <a:latin typeface="Arial"/>
                <a:ea typeface="Arial"/>
              </a:rPr>
              <a:t>Design and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chemeClr val="lt1"/>
                </a:solidFill>
                <a:latin typeface="Arial"/>
                <a:ea typeface="Arial"/>
              </a:rPr>
              <a:t>Bin structure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TextBox 5"/>
          <p:cNvSpPr/>
          <p:nvPr/>
        </p:nvSpPr>
        <p:spPr>
          <a:xfrm flipH="1">
            <a:off x="6191280" y="3634920"/>
            <a:ext cx="1458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chemeClr val="lt1"/>
                </a:solidFill>
                <a:latin typeface="Arial"/>
                <a:ea typeface="Arial"/>
              </a:rPr>
              <a:t>Machine Learning and design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Google Shape;155;p2"/>
          <p:cNvSpPr/>
          <p:nvPr/>
        </p:nvSpPr>
        <p:spPr>
          <a:xfrm>
            <a:off x="7593120" y="2146320"/>
            <a:ext cx="1364760" cy="1364760"/>
          </a:xfrm>
          <a:custGeom>
            <a:avLst/>
            <a:gdLst>
              <a:gd name="textAreaLeft" fmla="*/ 0 w 1364760"/>
              <a:gd name="textAreaRight" fmla="*/ 1365120 w 1364760"/>
              <a:gd name="textAreaTop" fmla="*/ 0 h 1364760"/>
              <a:gd name="textAreaBottom" fmla="*/ 1365120 h 1364760"/>
            </a:gdLst>
            <a:ahLst/>
            <a:rect l="textAreaLeft" t="textAreaTop" r="textAreaRight" b="textAreaBottom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Utkarsh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Box 4"/>
          <p:cNvSpPr/>
          <p:nvPr/>
        </p:nvSpPr>
        <p:spPr>
          <a:xfrm>
            <a:off x="7816680" y="3624840"/>
            <a:ext cx="1141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chemeClr val="lt1"/>
                </a:solidFill>
                <a:latin typeface="Arial"/>
                <a:ea typeface="Arial"/>
              </a:rPr>
              <a:t>Marketing and electronics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19;p13"/>
          <p:cNvGrpSpPr/>
          <p:nvPr/>
        </p:nvGrpSpPr>
        <p:grpSpPr>
          <a:xfrm>
            <a:off x="697320" y="590400"/>
            <a:ext cx="693360" cy="726840"/>
            <a:chOff x="697320" y="590400"/>
            <a:chExt cx="693360" cy="726840"/>
          </a:xfrm>
        </p:grpSpPr>
        <p:sp>
          <p:nvSpPr>
            <p:cNvPr id="394" name="Google Shape;320;p13"/>
            <p:cNvSpPr/>
            <p:nvPr/>
          </p:nvSpPr>
          <p:spPr>
            <a:xfrm>
              <a:off x="697320" y="679320"/>
              <a:ext cx="611280" cy="611280"/>
            </a:xfrm>
            <a:custGeom>
              <a:avLst/>
              <a:gdLst>
                <a:gd name="textAreaLeft" fmla="*/ 0 w 611280"/>
                <a:gd name="textAreaRight" fmla="*/ 611640 w 611280"/>
                <a:gd name="textAreaTop" fmla="*/ 0 h 611280"/>
                <a:gd name="textAreaBottom" fmla="*/ 611640 h 611280"/>
              </a:gdLst>
              <a:ahLst/>
              <a:rect l="textAreaLeft" t="textAreaTop" r="textAreaRight" b="textAreaBottom"/>
              <a:pathLst>
                <a:path fill="none" w="15077" h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5" name="Google Shape;321;p13"/>
            <p:cNvSpPr/>
            <p:nvPr/>
          </p:nvSpPr>
          <p:spPr>
            <a:xfrm>
              <a:off x="776160" y="758160"/>
              <a:ext cx="453240" cy="453240"/>
            </a:xfrm>
            <a:custGeom>
              <a:avLst/>
              <a:gdLst>
                <a:gd name="textAreaLeft" fmla="*/ 0 w 453240"/>
                <a:gd name="textAreaRight" fmla="*/ 453600 w 453240"/>
                <a:gd name="textAreaTop" fmla="*/ 0 h 453240"/>
                <a:gd name="textAreaBottom" fmla="*/ 453600 h 453240"/>
              </a:gdLst>
              <a:ahLst/>
              <a:rect l="textAreaLeft" t="textAreaTop" r="textAreaRight" b="textAreaBottom"/>
              <a:pathLst>
                <a:path fill="none" w="11180" h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6" name="Google Shape;322;p13"/>
            <p:cNvSpPr/>
            <p:nvPr/>
          </p:nvSpPr>
          <p:spPr>
            <a:xfrm>
              <a:off x="934200" y="916200"/>
              <a:ext cx="137160" cy="137160"/>
            </a:xfrm>
            <a:custGeom>
              <a:avLst/>
              <a:gdLst>
                <a:gd name="textAreaLeft" fmla="*/ 0 w 137160"/>
                <a:gd name="textAreaRight" fmla="*/ 137520 w 137160"/>
                <a:gd name="textAreaTop" fmla="*/ 0 h 137160"/>
                <a:gd name="textAreaBottom" fmla="*/ 137520 h 137160"/>
              </a:gdLst>
              <a:ahLst/>
              <a:rect l="textAreaLeft" t="textAreaTop" r="textAreaRight" b="textAreaBottom"/>
              <a:pathLst>
                <a:path fill="none" w="3386" h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7" name="Google Shape;323;p13"/>
            <p:cNvSpPr/>
            <p:nvPr/>
          </p:nvSpPr>
          <p:spPr>
            <a:xfrm>
              <a:off x="855360" y="837360"/>
              <a:ext cx="295200" cy="295200"/>
            </a:xfrm>
            <a:custGeom>
              <a:avLst/>
              <a:gdLst>
                <a:gd name="textAreaLeft" fmla="*/ 0 w 295200"/>
                <a:gd name="textAreaRight" fmla="*/ 295560 w 295200"/>
                <a:gd name="textAreaTop" fmla="*/ 0 h 295200"/>
                <a:gd name="textAreaBottom" fmla="*/ 295560 h 295200"/>
              </a:gdLst>
              <a:ahLst/>
              <a:rect l="textAreaLeft" t="textAreaTop" r="textAreaRight" b="textAreaBottom"/>
              <a:pathLst>
                <a:path fill="none" w="7283" h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8" name="Google Shape;324;p13"/>
            <p:cNvSpPr/>
            <p:nvPr/>
          </p:nvSpPr>
          <p:spPr>
            <a:xfrm>
              <a:off x="713880" y="1202760"/>
              <a:ext cx="121320" cy="114480"/>
            </a:xfrm>
            <a:custGeom>
              <a:avLst/>
              <a:gdLst>
                <a:gd name="textAreaLeft" fmla="*/ 0 w 121320"/>
                <a:gd name="textAreaRight" fmla="*/ 121680 w 121320"/>
                <a:gd name="textAreaTop" fmla="*/ 0 h 114480"/>
                <a:gd name="textAreaBottom" fmla="*/ 114840 h 114480"/>
              </a:gdLst>
              <a:ahLst/>
              <a:rect l="textAreaLeft" t="textAreaTop" r="textAreaRight" b="textAreaBottom"/>
              <a:pathLst>
                <a:path fill="none" w="2997" h="282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9" name="Google Shape;325;p13"/>
            <p:cNvSpPr/>
            <p:nvPr/>
          </p:nvSpPr>
          <p:spPr>
            <a:xfrm>
              <a:off x="1171440" y="1202760"/>
              <a:ext cx="120240" cy="114480"/>
            </a:xfrm>
            <a:custGeom>
              <a:avLst/>
              <a:gdLst>
                <a:gd name="textAreaLeft" fmla="*/ 0 w 120240"/>
                <a:gd name="textAreaRight" fmla="*/ 120600 w 120240"/>
                <a:gd name="textAreaTop" fmla="*/ 0 h 114480"/>
                <a:gd name="textAreaBottom" fmla="*/ 114840 h 114480"/>
              </a:gdLst>
              <a:ahLst/>
              <a:rect l="textAreaLeft" t="textAreaTop" r="textAreaRight" b="textAreaBottom"/>
              <a:pathLst>
                <a:path fill="none" w="2973" h="2827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0" name="Google Shape;326;p13"/>
            <p:cNvSpPr/>
            <p:nvPr/>
          </p:nvSpPr>
          <p:spPr>
            <a:xfrm>
              <a:off x="983880" y="590400"/>
              <a:ext cx="406800" cy="413640"/>
            </a:xfrm>
            <a:custGeom>
              <a:avLst/>
              <a:gdLst>
                <a:gd name="textAreaLeft" fmla="*/ 0 w 406800"/>
                <a:gd name="textAreaRight" fmla="*/ 407160 w 406800"/>
                <a:gd name="textAreaTop" fmla="*/ 0 h 413640"/>
                <a:gd name="textAreaBottom" fmla="*/ 414000 h 413640"/>
              </a:gdLst>
              <a:ahLst/>
              <a:rect l="textAreaLeft" t="textAreaTop" r="textAreaRight" b="textAreaBottom"/>
              <a:pathLst>
                <a:path fill="none" w="10035" h="10206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01" name="Google Shape;327;p13"/>
          <p:cNvSpPr/>
          <p:nvPr/>
        </p:nvSpPr>
        <p:spPr>
          <a:xfrm>
            <a:off x="4196880" y="1709280"/>
            <a:ext cx="3655800" cy="68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chemeClr val="lt1"/>
                </a:solidFill>
                <a:latin typeface="Poppins Medium"/>
                <a:ea typeface="Poppins Medium"/>
              </a:rPr>
              <a:t>  </a:t>
            </a:r>
            <a:br>
              <a:rPr sz="1300"/>
            </a:b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3000"/>
              </a:lnSpc>
              <a:tabLst>
                <a:tab algn="l" pos="0"/>
              </a:tabLst>
            </a:pP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2" name="Google Shape;328;p13"/>
          <p:cNvSpPr/>
          <p:nvPr/>
        </p:nvSpPr>
        <p:spPr>
          <a:xfrm>
            <a:off x="498240" y="0"/>
            <a:ext cx="5300280" cy="5141160"/>
          </a:xfrm>
          <a:custGeom>
            <a:avLst/>
            <a:gdLst>
              <a:gd name="textAreaLeft" fmla="*/ 0 w 5300280"/>
              <a:gd name="textAreaRight" fmla="*/ 5300640 w 5300280"/>
              <a:gd name="textAreaTop" fmla="*/ 0 h 5141160"/>
              <a:gd name="textAreaBottom" fmla="*/ 5141520 h 5141160"/>
            </a:gdLst>
            <a:ahLst/>
            <a:rect l="textAreaLeft" t="textAreaTop" r="textAreaRight" b="textAreaBottom"/>
            <a:pathLst>
              <a:path w="2161596" h="3479800">
                <a:moveTo>
                  <a:pt x="0" y="0"/>
                </a:moveTo>
                <a:lnTo>
                  <a:pt x="2161596" y="0"/>
                </a:lnTo>
                <a:lnTo>
                  <a:pt x="2161596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daf2e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03" name="Google Shape;329;p13"/>
          <p:cNvSpPr/>
          <p:nvPr/>
        </p:nvSpPr>
        <p:spPr>
          <a:xfrm>
            <a:off x="667800" y="518760"/>
            <a:ext cx="579456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50b"/>
                </a:solidFill>
                <a:latin typeface="Poppins SemiBold"/>
                <a:ea typeface="Poppins SemiBold"/>
              </a:rPr>
              <a:t>Contact Us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4" name="Google Shape;330;p13" descr=""/>
          <p:cNvPicPr/>
          <p:nvPr/>
        </p:nvPicPr>
        <p:blipFill>
          <a:blip r:embed="rId1"/>
          <a:stretch/>
        </p:blipFill>
        <p:spPr>
          <a:xfrm>
            <a:off x="7947720" y="4594680"/>
            <a:ext cx="855000" cy="393480"/>
          </a:xfrm>
          <a:prstGeom prst="rect">
            <a:avLst/>
          </a:prstGeom>
          <a:ln w="0">
            <a:noFill/>
          </a:ln>
        </p:spPr>
      </p:pic>
      <p:pic>
        <p:nvPicPr>
          <p:cNvPr id="405" name="Google Shape;331;p13" descr=""/>
          <p:cNvPicPr/>
          <p:nvPr/>
        </p:nvPicPr>
        <p:blipFill>
          <a:blip r:embed="rId2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sp>
        <p:nvSpPr>
          <p:cNvPr id="406" name="TextBox 1"/>
          <p:cNvSpPr/>
          <p:nvPr/>
        </p:nvSpPr>
        <p:spPr>
          <a:xfrm>
            <a:off x="600480" y="1498680"/>
            <a:ext cx="475920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Poppins Medium"/>
                <a:ea typeface="Poppins Medium"/>
              </a:rPr>
              <a:t>For any questions kindly contact: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3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Poppins Medium"/>
                <a:ea typeface="Poppins Medium"/>
              </a:rPr>
              <a:t>Email:  </a:t>
            </a:r>
            <a:r>
              <a:rPr b="0" lang="en" sz="1400" spc="-1" strike="noStrike" u="sng">
                <a:solidFill>
                  <a:schemeClr val="dk2">
                    <a:lumMod val="50000"/>
                  </a:schemeClr>
                </a:solidFill>
                <a:uFillTx/>
                <a:latin typeface="Poppins Medium"/>
                <a:ea typeface="Poppins Medium"/>
                <a:hlinkClick r:id="rId3"/>
              </a:rPr>
              <a:t>b23394@students.iitmandi.ac.in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0" lang="en-IN" sz="1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Poppins Medium"/>
                <a:ea typeface="Poppins Medium"/>
              </a:rPr>
              <a:t>LinkedIn: </a:t>
            </a:r>
            <a:r>
              <a:rPr b="0" lang="en-IN" sz="1400" spc="-1" strike="noStrike" u="sng">
                <a:solidFill>
                  <a:schemeClr val="dk2">
                    <a:lumMod val="50000"/>
                  </a:schemeClr>
                </a:solidFill>
                <a:uFillTx/>
                <a:latin typeface="Poppins Medium"/>
                <a:ea typeface="Poppins Medium"/>
                <a:hlinkClick r:id="rId4"/>
              </a:rPr>
              <a:t>Arendra Kumar - SAE@iitmandi | LinkedIn </a:t>
            </a:r>
            <a:br>
              <a:rPr sz="1400"/>
            </a:br>
            <a:r>
              <a:rPr b="0" lang="en" sz="1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Poppins Medium"/>
                <a:ea typeface="Poppins Medium"/>
              </a:rPr>
              <a:t>Phone</a:t>
            </a:r>
            <a:r>
              <a:rPr b="0" lang="en" sz="1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Arial Narrow"/>
                <a:ea typeface="Poppins Medium"/>
              </a:rPr>
              <a:t>:</a:t>
            </a:r>
            <a:r>
              <a:rPr b="0" lang="en" sz="1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Poppins Medium"/>
                <a:ea typeface="Poppins Medium"/>
              </a:rPr>
              <a:t> +91 9999802132,  +91 7300516023</a:t>
            </a: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72;p3" descr=""/>
          <p:cNvPicPr/>
          <p:nvPr/>
        </p:nvPicPr>
        <p:blipFill>
          <a:blip r:embed="rId1"/>
          <a:stretch/>
        </p:blipFill>
        <p:spPr>
          <a:xfrm>
            <a:off x="0" y="-540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9" name="Google Shape;173;p3"/>
          <p:cNvSpPr/>
          <p:nvPr/>
        </p:nvSpPr>
        <p:spPr>
          <a:xfrm>
            <a:off x="727200" y="27756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130" name="Google Shape;174;p3"/>
          <p:cNvSpPr/>
          <p:nvPr/>
        </p:nvSpPr>
        <p:spPr>
          <a:xfrm>
            <a:off x="393840" y="834120"/>
            <a:ext cx="8133840" cy="3760200"/>
          </a:xfrm>
          <a:custGeom>
            <a:avLst/>
            <a:gdLst>
              <a:gd name="textAreaLeft" fmla="*/ 0 w 8133840"/>
              <a:gd name="textAreaRight" fmla="*/ 8134200 w 8133840"/>
              <a:gd name="textAreaTop" fmla="*/ 0 h 3760200"/>
              <a:gd name="textAreaBottom" fmla="*/ 3760560 h 376020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1" name="Google Shape;176;p3"/>
          <p:cNvSpPr/>
          <p:nvPr/>
        </p:nvSpPr>
        <p:spPr>
          <a:xfrm>
            <a:off x="615960" y="243000"/>
            <a:ext cx="666792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oppins SemiBold"/>
                <a:ea typeface="Poppins SemiBold"/>
              </a:rPr>
              <a:t>2. Problem Statement and Customer segment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Rounded Rectangle 1"/>
          <p:cNvSpPr/>
          <p:nvPr/>
        </p:nvSpPr>
        <p:spPr>
          <a:xfrm>
            <a:off x="393840" y="2280600"/>
            <a:ext cx="3177360" cy="285480"/>
          </a:xfrm>
          <a:prstGeom prst="roundRect">
            <a:avLst>
              <a:gd name="adj" fmla="val 16667"/>
            </a:avLst>
          </a:prstGeom>
          <a:solidFill>
            <a:srgbClr val="9ec544"/>
          </a:solidFill>
          <a:ln>
            <a:solidFill>
              <a:srgbClr val="74913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133" name="Google Shape;177;p3" descr=""/>
          <p:cNvPicPr/>
          <p:nvPr/>
        </p:nvPicPr>
        <p:blipFill>
          <a:blip r:embed="rId2"/>
          <a:stretch/>
        </p:blipFill>
        <p:spPr>
          <a:xfrm>
            <a:off x="8169120" y="4656960"/>
            <a:ext cx="855000" cy="39348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178;p3" descr=""/>
          <p:cNvPicPr/>
          <p:nvPr/>
        </p:nvPicPr>
        <p:blipFill>
          <a:blip r:embed="rId3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sp>
        <p:nvSpPr>
          <p:cNvPr id="135" name="Google Shape;175;p3"/>
          <p:cNvSpPr/>
          <p:nvPr/>
        </p:nvSpPr>
        <p:spPr>
          <a:xfrm>
            <a:off x="446760" y="933840"/>
            <a:ext cx="8192160" cy="40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India generates over 62 million tons of waste annually, yet only 20% is scientifically treated. The system faces chronic issues such as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inefficient waste segregation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overflowing bins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, and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lack of public awareness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. Traditional waste management methods rely heavily on manual processes, are disconnected, and fail to scale effectively. Compounding these challenges,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no communication exists between waste generators and collectors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, leading to unhygienic conditions, environmental damage, and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untapped recycling opportunities.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This results in billions of dollars in economic and environmental losses annually.</a:t>
            </a: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Why This Problem Demands Attention:</a:t>
            </a: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Massive Unaddressed Market: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India has one of the fastest-growing populations and urbanization rates in the world. The waste management sector is vastly underdeveloped, with no holistic, technology-driven solutions dominating the landscape.</a:t>
            </a: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Environmental Catastrophe: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Overflowing landfills are reaching capacity, leading to pollution, fires, and public health crises in major cities and rural areas alike.</a:t>
            </a: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Regulatory Push: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With increasing government pressure on sustainability, including mandates for efficient segregation and treatment, there is a growing demand for effective and scalable waste management solutions.</a:t>
            </a: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Resource Recovery Opportunity: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Up to 60% of waste in India is compostable or recyclable, yet this potential is wasted due to poor infrastructure.</a:t>
            </a: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n-IN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83;g13a9ce5bb6e_3_29" descr=""/>
          <p:cNvPicPr/>
          <p:nvPr/>
        </p:nvPicPr>
        <p:blipFill>
          <a:blip r:embed="rId1"/>
          <a:stretch/>
        </p:blipFill>
        <p:spPr>
          <a:xfrm>
            <a:off x="0" y="756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37" name="Google Shape;184;g13a9ce5bb6e_3_29"/>
          <p:cNvSpPr/>
          <p:nvPr/>
        </p:nvSpPr>
        <p:spPr>
          <a:xfrm>
            <a:off x="304920" y="588240"/>
            <a:ext cx="8169840" cy="4024440"/>
          </a:xfrm>
          <a:custGeom>
            <a:avLst/>
            <a:gdLst>
              <a:gd name="textAreaLeft" fmla="*/ 0 w 8169840"/>
              <a:gd name="textAreaRight" fmla="*/ 8170200 w 8169840"/>
              <a:gd name="textAreaTop" fmla="*/ 0 h 4024440"/>
              <a:gd name="textAreaBottom" fmla="*/ 4024800 h 4024440"/>
            </a:gdLst>
            <a:ahLst/>
            <a:rect l="textAreaLeft" t="textAreaTop" r="textAreaRight" b="textAreaBottom"/>
            <a:pathLst>
              <a:path w="12502830" h="4238524">
                <a:moveTo>
                  <a:pt x="12378370" y="4238524"/>
                </a:moveTo>
                <a:lnTo>
                  <a:pt x="124460" y="4238524"/>
                </a:lnTo>
                <a:cubicBezTo>
                  <a:pt x="55880" y="4238524"/>
                  <a:pt x="0" y="4182644"/>
                  <a:pt x="0" y="41140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378370" y="0"/>
                </a:lnTo>
                <a:cubicBezTo>
                  <a:pt x="12446950" y="0"/>
                  <a:pt x="12502830" y="55880"/>
                  <a:pt x="12502830" y="124460"/>
                </a:cubicBezTo>
                <a:lnTo>
                  <a:pt x="12502830" y="4114064"/>
                </a:lnTo>
                <a:cubicBezTo>
                  <a:pt x="12502830" y="4182644"/>
                  <a:pt x="12446950" y="4238524"/>
                  <a:pt x="12378370" y="4238524"/>
                </a:cubicBezTo>
                <a:close/>
              </a:path>
            </a:pathLst>
          </a:custGeom>
          <a:solidFill>
            <a:srgbClr val="edf9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8" name="Google Shape;185;g13a9ce5bb6e_3_29"/>
          <p:cNvSpPr/>
          <p:nvPr/>
        </p:nvSpPr>
        <p:spPr>
          <a:xfrm>
            <a:off x="655200" y="280440"/>
            <a:ext cx="56203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Poppins SemiBold"/>
              <a:ea typeface="Poppins SemiBold"/>
            </a:endParaRPr>
          </a:p>
        </p:txBody>
      </p:sp>
      <p:sp>
        <p:nvSpPr>
          <p:cNvPr id="139" name="Google Shape;187;g13a9ce5bb6e_3_29"/>
          <p:cNvSpPr/>
          <p:nvPr/>
        </p:nvSpPr>
        <p:spPr>
          <a:xfrm>
            <a:off x="304920" y="97920"/>
            <a:ext cx="710892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chemeClr val="lt1"/>
                </a:solidFill>
                <a:latin typeface="Poppins SemiBold"/>
                <a:ea typeface="Poppins SemiBold"/>
              </a:rPr>
              <a:t>3. Proposed Solution/Product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0" name="Google Shape;188;g13a9ce5bb6e_3_29" descr=""/>
          <p:cNvPicPr/>
          <p:nvPr/>
        </p:nvPicPr>
        <p:blipFill>
          <a:blip r:embed="rId2"/>
          <a:stretch/>
        </p:blipFill>
        <p:spPr>
          <a:xfrm>
            <a:off x="8125560" y="4683600"/>
            <a:ext cx="903240" cy="35856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189;g13a9ce5bb6e_3_29" descr=""/>
          <p:cNvPicPr/>
          <p:nvPr/>
        </p:nvPicPr>
        <p:blipFill>
          <a:blip r:embed="rId3"/>
          <a:stretch/>
        </p:blipFill>
        <p:spPr>
          <a:xfrm>
            <a:off x="8474760" y="57960"/>
            <a:ext cx="553680" cy="464760"/>
          </a:xfrm>
          <a:prstGeom prst="rect">
            <a:avLst/>
          </a:prstGeom>
          <a:ln w="0">
            <a:noFill/>
          </a:ln>
        </p:spPr>
      </p:pic>
      <p:sp>
        <p:nvSpPr>
          <p:cNvPr id="142" name="Rounded Rectangle 4"/>
          <p:cNvSpPr/>
          <p:nvPr/>
        </p:nvSpPr>
        <p:spPr>
          <a:xfrm>
            <a:off x="367920" y="4200480"/>
            <a:ext cx="7850520" cy="374040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</a:schemeClr>
          </a:solidFill>
          <a:ln>
            <a:solidFill>
              <a:srgbClr val="abdafc">
                <a:lumMod val="1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43" name="Rounded Rectangle 3"/>
          <p:cNvSpPr/>
          <p:nvPr/>
        </p:nvSpPr>
        <p:spPr>
          <a:xfrm>
            <a:off x="367920" y="2638080"/>
            <a:ext cx="1717560" cy="209880"/>
          </a:xfrm>
          <a:prstGeom prst="roundRect">
            <a:avLst>
              <a:gd name="adj" fmla="val 16667"/>
            </a:avLst>
          </a:prstGeom>
          <a:solidFill>
            <a:srgbClr val="9ec544"/>
          </a:solidFill>
          <a:ln>
            <a:solidFill>
              <a:srgbClr val="74913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44" name="Rounded Rectangle 2"/>
          <p:cNvSpPr/>
          <p:nvPr/>
        </p:nvSpPr>
        <p:spPr>
          <a:xfrm>
            <a:off x="367920" y="1197360"/>
            <a:ext cx="3382560" cy="252720"/>
          </a:xfrm>
          <a:prstGeom prst="roundRect">
            <a:avLst>
              <a:gd name="adj" fmla="val 16667"/>
            </a:avLst>
          </a:prstGeom>
          <a:solidFill>
            <a:srgbClr val="9ec544"/>
          </a:solidFill>
          <a:ln>
            <a:solidFill>
              <a:srgbClr val="74913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45" name="TextBox 1"/>
          <p:cNvSpPr/>
          <p:nvPr/>
        </p:nvSpPr>
        <p:spPr>
          <a:xfrm>
            <a:off x="304920" y="616320"/>
            <a:ext cx="8303760" cy="39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We are introducing an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Intelligent Waste Management System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designed to holistically address the challenges of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waste collection, segregation, and monitoring. Our system comprises two integrated components: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Smart Bins Powered by Machine Learning: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ML-Based Waste Segregation: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A camera module captures waste images, and an ML model identifies the type (biodegradable, non-biodegradable, or hazardous).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Automated Operation: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The bin’s lid opens based on waste classification, ensuring accurate segregation.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LCD Display: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Shows real-time feedback (e.g., "Waste is Biodegradable") to educate users.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Sensors: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Monitor bin fill levels and prevent overflows.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2.Mobile Application: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Real-Time Monitoring: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Tracks bin locations, fill levels, and waste types to ensure efficient collection scheduling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and prevent overflows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IN" sz="16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Mess Waste Collection: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Empowers mess workers to log daily waste data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Arial"/>
              </a:rPr>
              <a:t>ensuring transparency and accountability.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Complaint Portal: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Enables residents to report overflowing bins or system malfunctions for prompt action.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Communication Channel: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Connects waste collection workers with campus residents for seamless coordination.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This combined system eliminates manual errors, enhances user awareness, and ensures cleaner and more sustainable operations.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231;p23"/>
          <p:cNvGrpSpPr/>
          <p:nvPr/>
        </p:nvGrpSpPr>
        <p:grpSpPr>
          <a:xfrm>
            <a:off x="2547000" y="1213920"/>
            <a:ext cx="1921680" cy="3641760"/>
            <a:chOff x="2547000" y="1213920"/>
            <a:chExt cx="1921680" cy="3641760"/>
          </a:xfrm>
        </p:grpSpPr>
        <p:sp>
          <p:nvSpPr>
            <p:cNvPr id="147" name="Google Shape;232;p23"/>
            <p:cNvSpPr/>
            <p:nvPr/>
          </p:nvSpPr>
          <p:spPr>
            <a:xfrm>
              <a:off x="2547000" y="1598760"/>
              <a:ext cx="1921680" cy="3256920"/>
            </a:xfrm>
            <a:custGeom>
              <a:avLst/>
              <a:gdLst>
                <a:gd name="textAreaLeft" fmla="*/ 0 w 1921680"/>
                <a:gd name="textAreaRight" fmla="*/ 1922040 w 1921680"/>
                <a:gd name="textAreaTop" fmla="*/ 0 h 3256920"/>
                <a:gd name="textAreaBottom" fmla="*/ 3257280 h 3256920"/>
              </a:gdLst>
              <a:ahLst/>
              <a:rect l="textAreaLeft" t="textAreaTop" r="textAreaRight" b="textAreaBottom"/>
              <a:pathLst>
                <a:path w="3679" h="3653">
                  <a:moveTo>
                    <a:pt x="0" y="0"/>
                  </a:moveTo>
                  <a:lnTo>
                    <a:pt x="3678" y="0"/>
                  </a:lnTo>
                  <a:lnTo>
                    <a:pt x="3678" y="3652"/>
                  </a:lnTo>
                  <a:lnTo>
                    <a:pt x="0" y="3652"/>
                  </a:lnTo>
                  <a:lnTo>
                    <a:pt x="0" y="0"/>
                  </a:lnTo>
                </a:path>
              </a:pathLst>
            </a:custGeom>
            <a:blipFill rotWithShape="0">
              <a:blip r:embed="rId1"/>
              <a:srcRect/>
              <a:tile tx="0" ty="0" sx="100000" sy="100000" algn="tl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8" name="Google Shape;234;p23"/>
            <p:cNvSpPr/>
            <p:nvPr/>
          </p:nvSpPr>
          <p:spPr>
            <a:xfrm>
              <a:off x="3091680" y="1213920"/>
              <a:ext cx="836280" cy="753120"/>
            </a:xfrm>
            <a:custGeom>
              <a:avLst/>
              <a:gdLst>
                <a:gd name="textAreaLeft" fmla="*/ 0 w 836280"/>
                <a:gd name="textAreaRight" fmla="*/ 836640 w 836280"/>
                <a:gd name="textAreaTop" fmla="*/ 0 h 753120"/>
                <a:gd name="textAreaBottom" fmla="*/ 753480 h 753120"/>
              </a:gdLst>
              <a:ahLst/>
              <a:rect l="textAreaLeft" t="textAreaTop" r="textAreaRight" b="textAreaBottom"/>
              <a:pathLst>
                <a:path w="1599" h="1600">
                  <a:moveTo>
                    <a:pt x="1598" y="804"/>
                  </a:moveTo>
                  <a:lnTo>
                    <a:pt x="1598" y="804"/>
                  </a:lnTo>
                  <a:cubicBezTo>
                    <a:pt x="1598" y="1243"/>
                    <a:pt x="1242" y="1599"/>
                    <a:pt x="795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795" y="0"/>
                  </a:cubicBezTo>
                  <a:cubicBezTo>
                    <a:pt x="1242" y="0"/>
                    <a:pt x="1598" y="357"/>
                    <a:pt x="1598" y="804"/>
                  </a:cubicBezTo>
                </a:path>
              </a:pathLst>
            </a:custGeom>
            <a:solidFill>
              <a:schemeClr val="accent2"/>
            </a:solidFill>
            <a:ln w="285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9" name="Google Shape;235;p23"/>
            <p:cNvSpPr/>
            <p:nvPr/>
          </p:nvSpPr>
          <p:spPr>
            <a:xfrm flipH="1">
              <a:off x="3458160" y="1374120"/>
              <a:ext cx="129960" cy="39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ffffff"/>
                  </a:solidFill>
                  <a:latin typeface="Fira Sans Extra Condensed Mediu"/>
                  <a:ea typeface="Fira Sans Extra Condensed Mediu"/>
                </a:rPr>
                <a:t>2</a:t>
              </a:r>
              <a:endParaRPr b="0" lang="en-IN" sz="4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0" name="Google Shape;233;p23"/>
            <p:cNvSpPr/>
            <p:nvPr/>
          </p:nvSpPr>
          <p:spPr>
            <a:xfrm>
              <a:off x="2547000" y="3105360"/>
              <a:ext cx="1921680" cy="1624680"/>
            </a:xfrm>
            <a:custGeom>
              <a:avLst/>
              <a:gdLst>
                <a:gd name="textAreaLeft" fmla="*/ 0 w 1921680"/>
                <a:gd name="textAreaRight" fmla="*/ 1922040 w 1921680"/>
                <a:gd name="textAreaTop" fmla="*/ 0 h 1624680"/>
                <a:gd name="textAreaBottom" fmla="*/ 1625040 h 1624680"/>
              </a:gdLst>
              <a:ahLst/>
              <a:rect l="textAreaLeft" t="textAreaTop" r="textAreaRight" b="textAreaBottom"/>
              <a:pathLst>
                <a:path w="3679" h="2246">
                  <a:moveTo>
                    <a:pt x="0" y="2245"/>
                  </a:moveTo>
                  <a:lnTo>
                    <a:pt x="0" y="0"/>
                  </a:lnTo>
                  <a:lnTo>
                    <a:pt x="3678" y="0"/>
                  </a:lnTo>
                  <a:lnTo>
                    <a:pt x="367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pic>
        <p:nvPicPr>
          <p:cNvPr id="151" name="Picture 23" descr=""/>
          <p:cNvPicPr/>
          <p:nvPr/>
        </p:nvPicPr>
        <p:blipFill>
          <a:blip r:embed="rId2"/>
          <a:stretch/>
        </p:blipFill>
        <p:spPr>
          <a:xfrm>
            <a:off x="2634840" y="3203640"/>
            <a:ext cx="1701360" cy="1407240"/>
          </a:xfrm>
          <a:prstGeom prst="rect">
            <a:avLst/>
          </a:prstGeom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196280" y="0"/>
            <a:ext cx="6750720" cy="75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Solution Architecture and Product Design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Google Shape;167;p2" descr=""/>
          <p:cNvPicPr/>
          <p:nvPr/>
        </p:nvPicPr>
        <p:blipFill>
          <a:blip r:embed="rId3"/>
          <a:stretch/>
        </p:blipFill>
        <p:spPr>
          <a:xfrm>
            <a:off x="8412120" y="61200"/>
            <a:ext cx="612000" cy="52272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177;p3" descr=""/>
          <p:cNvPicPr/>
          <p:nvPr/>
        </p:nvPicPr>
        <p:blipFill>
          <a:blip r:embed="rId4"/>
          <a:stretch/>
        </p:blipFill>
        <p:spPr>
          <a:xfrm>
            <a:off x="8333640" y="4643280"/>
            <a:ext cx="757080" cy="404640"/>
          </a:xfrm>
          <a:prstGeom prst="rect">
            <a:avLst/>
          </a:prstGeom>
          <a:ln w="0">
            <a:noFill/>
          </a:ln>
        </p:spPr>
      </p:pic>
      <p:grpSp>
        <p:nvGrpSpPr>
          <p:cNvPr id="155" name="Group 13"/>
          <p:cNvGrpSpPr/>
          <p:nvPr/>
        </p:nvGrpSpPr>
        <p:grpSpPr>
          <a:xfrm>
            <a:off x="73080" y="1213920"/>
            <a:ext cx="4598640" cy="3641760"/>
            <a:chOff x="73080" y="1213920"/>
            <a:chExt cx="4598640" cy="3641760"/>
          </a:xfrm>
        </p:grpSpPr>
        <p:grpSp>
          <p:nvGrpSpPr>
            <p:cNvPr id="156" name="Google Shape;223;p23"/>
            <p:cNvGrpSpPr/>
            <p:nvPr/>
          </p:nvGrpSpPr>
          <p:grpSpPr>
            <a:xfrm>
              <a:off x="73080" y="1213920"/>
              <a:ext cx="4598640" cy="3641760"/>
              <a:chOff x="73080" y="1213920"/>
              <a:chExt cx="4598640" cy="3641760"/>
            </a:xfrm>
          </p:grpSpPr>
          <p:sp>
            <p:nvSpPr>
              <p:cNvPr id="157" name="Google Shape;224;p23"/>
              <p:cNvSpPr/>
              <p:nvPr/>
            </p:nvSpPr>
            <p:spPr>
              <a:xfrm>
                <a:off x="389520" y="1598760"/>
                <a:ext cx="1843560" cy="3256920"/>
              </a:xfrm>
              <a:custGeom>
                <a:avLst/>
                <a:gdLst>
                  <a:gd name="textAreaLeft" fmla="*/ 0 w 1843560"/>
                  <a:gd name="textAreaRight" fmla="*/ 1843920 w 1843560"/>
                  <a:gd name="textAreaTop" fmla="*/ 0 h 3256920"/>
                  <a:gd name="textAreaBottom" fmla="*/ 3257280 h 3256920"/>
                </a:gdLst>
                <a:ahLst/>
                <a:rect l="textAreaLeft" t="textAreaTop" r="textAreaRight" b="textAreaBottom"/>
                <a:pathLst>
                  <a:path w="3679" h="6925">
                    <a:moveTo>
                      <a:pt x="820" y="5897"/>
                    </a:moveTo>
                    <a:lnTo>
                      <a:pt x="3678" y="5897"/>
                    </a:lnTo>
                    <a:lnTo>
                      <a:pt x="3678" y="6924"/>
                    </a:lnTo>
                    <a:lnTo>
                      <a:pt x="0" y="6924"/>
                    </a:lnTo>
                    <a:lnTo>
                      <a:pt x="0" y="0"/>
                    </a:lnTo>
                    <a:lnTo>
                      <a:pt x="3678" y="0"/>
                    </a:lnTo>
                    <a:lnTo>
                      <a:pt x="3678" y="3652"/>
                    </a:lnTo>
                    <a:lnTo>
                      <a:pt x="820" y="3652"/>
                    </a:lnTo>
                    <a:lnTo>
                      <a:pt x="820" y="5897"/>
                    </a:lnTo>
                  </a:path>
                </a:pathLst>
              </a:custGeom>
              <a:blipFill rotWithShape="0">
                <a:blip r:embed="rId5"/>
                <a:srcRect/>
                <a:tile tx="0" ty="0" sx="100000" sy="100000" algn="tl"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" name="Google Shape;226;p23"/>
              <p:cNvSpPr/>
              <p:nvPr/>
            </p:nvSpPr>
            <p:spPr>
              <a:xfrm>
                <a:off x="909000" y="1213920"/>
                <a:ext cx="806760" cy="753120"/>
              </a:xfrm>
              <a:custGeom>
                <a:avLst/>
                <a:gdLst>
                  <a:gd name="textAreaLeft" fmla="*/ 0 w 806760"/>
                  <a:gd name="textAreaRight" fmla="*/ 807120 w 806760"/>
                  <a:gd name="textAreaTop" fmla="*/ 0 h 753120"/>
                  <a:gd name="textAreaBottom" fmla="*/ 753480 h 753120"/>
                </a:gdLst>
                <a:ahLst/>
                <a:rect l="textAreaLeft" t="textAreaTop" r="textAreaRight" b="textAreaBottom"/>
                <a:pathLst>
                  <a:path w="1608" h="1600">
                    <a:moveTo>
                      <a:pt x="1607" y="804"/>
                    </a:moveTo>
                    <a:lnTo>
                      <a:pt x="1607" y="804"/>
                    </a:lnTo>
                    <a:cubicBezTo>
                      <a:pt x="1607" y="1243"/>
                      <a:pt x="1251" y="1599"/>
                      <a:pt x="804" y="1599"/>
                    </a:cubicBezTo>
                    <a:cubicBezTo>
                      <a:pt x="365" y="1599"/>
                      <a:pt x="0" y="1243"/>
                      <a:pt x="0" y="804"/>
                    </a:cubicBezTo>
                    <a:cubicBezTo>
                      <a:pt x="0" y="357"/>
                      <a:pt x="365" y="0"/>
                      <a:pt x="804" y="0"/>
                    </a:cubicBezTo>
                    <a:cubicBezTo>
                      <a:pt x="1251" y="0"/>
                      <a:pt x="1607" y="357"/>
                      <a:pt x="1607" y="804"/>
                    </a:cubicBezTo>
                  </a:path>
                </a:pathLst>
              </a:custGeom>
              <a:solidFill>
                <a:schemeClr val="accent1"/>
              </a:solidFill>
              <a:ln w="2857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" name="Google Shape;228;p23"/>
              <p:cNvSpPr/>
              <p:nvPr/>
            </p:nvSpPr>
            <p:spPr>
              <a:xfrm>
                <a:off x="950040" y="1287360"/>
                <a:ext cx="492480" cy="567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4800" spc="-1" strike="noStrike">
                    <a:solidFill>
                      <a:srgbClr val="ffffff"/>
                    </a:solidFill>
                    <a:latin typeface="Fira Sans Extra Condensed Mediu"/>
                    <a:ea typeface="Fira Sans Extra Condensed Mediu"/>
                  </a:rPr>
                  <a:t>1</a:t>
                </a:r>
                <a:endParaRPr b="0" lang="en-IN" sz="4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0" name="Google Shape;229;p23"/>
              <p:cNvSpPr/>
              <p:nvPr/>
            </p:nvSpPr>
            <p:spPr>
              <a:xfrm>
                <a:off x="73080" y="2044440"/>
                <a:ext cx="2473560" cy="743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chemeClr val="dk1"/>
                    </a:solidFill>
                    <a:latin typeface="Calibri"/>
                    <a:ea typeface="Arial"/>
                  </a:rPr>
                  <a:t>Three dustbins with motorized lids.</a:t>
                </a:r>
                <a:endParaRPr b="0" lang="en-IN" sz="16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1" name="Google Shape;225;p23"/>
              <p:cNvSpPr/>
              <p:nvPr/>
            </p:nvSpPr>
            <p:spPr>
              <a:xfrm>
                <a:off x="389880" y="3105360"/>
                <a:ext cx="1842840" cy="1625040"/>
              </a:xfrm>
              <a:custGeom>
                <a:avLst/>
                <a:gdLst>
                  <a:gd name="textAreaLeft" fmla="*/ 0 w 1842840"/>
                  <a:gd name="textAreaRight" fmla="*/ 1843200 w 1842840"/>
                  <a:gd name="textAreaTop" fmla="*/ 0 h 1625040"/>
                  <a:gd name="textAreaBottom" fmla="*/ 1625400 h 1625040"/>
                </a:gdLst>
                <a:ahLst/>
                <a:rect l="textAreaLeft" t="textAreaTop" r="textAreaRight" b="textAreaBottom"/>
                <a:pathLst>
                  <a:path w="2859" h="2246">
                    <a:moveTo>
                      <a:pt x="0" y="2245"/>
                    </a:moveTo>
                    <a:lnTo>
                      <a:pt x="0" y="0"/>
                    </a:lnTo>
                    <a:lnTo>
                      <a:pt x="2858" y="0"/>
                    </a:lnTo>
                    <a:lnTo>
                      <a:pt x="2858" y="2245"/>
                    </a:lnTo>
                    <a:lnTo>
                      <a:pt x="0" y="2245"/>
                    </a:lnTo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" name="Google Shape;229;p23"/>
              <p:cNvSpPr/>
              <p:nvPr/>
            </p:nvSpPr>
            <p:spPr>
              <a:xfrm>
                <a:off x="2344320" y="2046960"/>
                <a:ext cx="2327400" cy="743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chemeClr val="dk1"/>
                    </a:solidFill>
                    <a:latin typeface="Calibri"/>
                    <a:ea typeface="Roboto"/>
                  </a:rPr>
                  <a:t>Display screen for waste detection </a:t>
                </a:r>
                <a:endParaRPr b="0" lang="en-IN" sz="16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163" name="Picture 15" descr=""/>
            <p:cNvPicPr/>
            <p:nvPr/>
          </p:nvPicPr>
          <p:blipFill>
            <a:blip r:embed="rId6"/>
            <a:stretch/>
          </p:blipFill>
          <p:spPr>
            <a:xfrm>
              <a:off x="389520" y="3263040"/>
              <a:ext cx="1848960" cy="1249560"/>
            </a:xfrm>
            <a:prstGeom prst="rect">
              <a:avLst/>
            </a:prstGeom>
            <a:ln w="0">
              <a:noFill/>
            </a:ln>
            <a:effectLst>
              <a:outerShdw algn="tl" blurRad="291960" dir="2700000" dist="139498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4" name="Group 30"/>
          <p:cNvGrpSpPr/>
          <p:nvPr/>
        </p:nvGrpSpPr>
        <p:grpSpPr>
          <a:xfrm>
            <a:off x="4575240" y="1213920"/>
            <a:ext cx="2161800" cy="3641760"/>
            <a:chOff x="4575240" y="1213920"/>
            <a:chExt cx="2161800" cy="3641760"/>
          </a:xfrm>
        </p:grpSpPr>
        <p:grpSp>
          <p:nvGrpSpPr>
            <p:cNvPr id="165" name="Google Shape;213;p23"/>
            <p:cNvGrpSpPr/>
            <p:nvPr/>
          </p:nvGrpSpPr>
          <p:grpSpPr>
            <a:xfrm>
              <a:off x="4712400" y="1213920"/>
              <a:ext cx="1882440" cy="3641760"/>
              <a:chOff x="4712400" y="1213920"/>
              <a:chExt cx="1882440" cy="3641760"/>
            </a:xfrm>
          </p:grpSpPr>
          <p:sp>
            <p:nvSpPr>
              <p:cNvPr id="166" name="Google Shape;214;p23"/>
              <p:cNvSpPr/>
              <p:nvPr/>
            </p:nvSpPr>
            <p:spPr>
              <a:xfrm>
                <a:off x="4717080" y="1598760"/>
                <a:ext cx="1877760" cy="3256920"/>
              </a:xfrm>
              <a:custGeom>
                <a:avLst/>
                <a:gdLst>
                  <a:gd name="textAreaLeft" fmla="*/ 0 w 1877760"/>
                  <a:gd name="textAreaRight" fmla="*/ 1878120 w 1877760"/>
                  <a:gd name="textAreaTop" fmla="*/ 0 h 3256920"/>
                  <a:gd name="textAreaBottom" fmla="*/ 3257280 h 3256920"/>
                </a:gdLst>
                <a:ahLst/>
                <a:rect l="textAreaLeft" t="textAreaTop" r="textAreaRight" b="textAreaBottom"/>
                <a:pathLst>
                  <a:path w="3678" h="3653">
                    <a:moveTo>
                      <a:pt x="0" y="0"/>
                    </a:moveTo>
                    <a:lnTo>
                      <a:pt x="3677" y="0"/>
                    </a:lnTo>
                    <a:lnTo>
                      <a:pt x="3677" y="3652"/>
                    </a:lnTo>
                    <a:lnTo>
                      <a:pt x="0" y="3652"/>
                    </a:lnTo>
                    <a:lnTo>
                      <a:pt x="0" y="0"/>
                    </a:lnTo>
                  </a:path>
                </a:pathLst>
              </a:custGeom>
              <a:blipFill rotWithShape="0">
                <a:blip r:embed="rId7"/>
                <a:srcRect/>
                <a:tile tx="0" ty="0" sx="100000" sy="100000" algn="tl"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" name="Google Shape;215;p23"/>
              <p:cNvSpPr/>
              <p:nvPr/>
            </p:nvSpPr>
            <p:spPr>
              <a:xfrm>
                <a:off x="4717080" y="3105720"/>
                <a:ext cx="1877760" cy="1624320"/>
              </a:xfrm>
              <a:custGeom>
                <a:avLst/>
                <a:gdLst>
                  <a:gd name="textAreaLeft" fmla="*/ 0 w 1877760"/>
                  <a:gd name="textAreaRight" fmla="*/ 1878120 w 1877760"/>
                  <a:gd name="textAreaTop" fmla="*/ 0 h 1624320"/>
                  <a:gd name="textAreaBottom" fmla="*/ 1624680 h 1624320"/>
                </a:gdLst>
                <a:ahLst/>
                <a:rect l="textAreaLeft" t="textAreaTop" r="textAreaRight" b="textAreaBottom"/>
                <a:pathLst>
                  <a:path w="3678" h="2246">
                    <a:moveTo>
                      <a:pt x="0" y="2245"/>
                    </a:moveTo>
                    <a:lnTo>
                      <a:pt x="0" y="0"/>
                    </a:lnTo>
                    <a:lnTo>
                      <a:pt x="3677" y="0"/>
                    </a:lnTo>
                    <a:lnTo>
                      <a:pt x="3677" y="2245"/>
                    </a:lnTo>
                    <a:lnTo>
                      <a:pt x="0" y="2245"/>
                    </a:lnTo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IN" sz="7200" spc="-1" strike="noStrike">
                  <a:solidFill>
                    <a:srgbClr val="999999"/>
                  </a:solidFill>
                  <a:latin typeface="Calibri"/>
                  <a:ea typeface="Calibri"/>
                </a:endParaRPr>
              </a:p>
            </p:txBody>
          </p:sp>
          <p:sp>
            <p:nvSpPr>
              <p:cNvPr id="168" name="Google Shape;216;p23"/>
              <p:cNvSpPr/>
              <p:nvPr/>
            </p:nvSpPr>
            <p:spPr>
              <a:xfrm>
                <a:off x="5248440" y="1213920"/>
                <a:ext cx="815040" cy="753120"/>
              </a:xfrm>
              <a:custGeom>
                <a:avLst/>
                <a:gdLst>
                  <a:gd name="textAreaLeft" fmla="*/ 0 w 815040"/>
                  <a:gd name="textAreaRight" fmla="*/ 815400 w 815040"/>
                  <a:gd name="textAreaTop" fmla="*/ 0 h 753120"/>
                  <a:gd name="textAreaBottom" fmla="*/ 753480 h 753120"/>
                </a:gdLst>
                <a:ahLst/>
                <a:rect l="textAreaLeft" t="textAreaTop" r="textAreaRight" b="textAreaBottom"/>
                <a:pathLst>
                  <a:path w="1598" h="1600">
                    <a:moveTo>
                      <a:pt x="1597" y="804"/>
                    </a:moveTo>
                    <a:lnTo>
                      <a:pt x="1597" y="804"/>
                    </a:lnTo>
                    <a:cubicBezTo>
                      <a:pt x="1597" y="1243"/>
                      <a:pt x="1241" y="1599"/>
                      <a:pt x="802" y="1599"/>
                    </a:cubicBezTo>
                    <a:cubicBezTo>
                      <a:pt x="356" y="1599"/>
                      <a:pt x="0" y="1243"/>
                      <a:pt x="0" y="804"/>
                    </a:cubicBezTo>
                    <a:cubicBezTo>
                      <a:pt x="0" y="357"/>
                      <a:pt x="356" y="0"/>
                      <a:pt x="802" y="0"/>
                    </a:cubicBezTo>
                    <a:cubicBezTo>
                      <a:pt x="1241" y="0"/>
                      <a:pt x="1597" y="357"/>
                      <a:pt x="1597" y="804"/>
                    </a:cubicBezTo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IN" sz="7200" spc="-1" strike="noStrike">
                  <a:solidFill>
                    <a:srgbClr val="999999"/>
                  </a:solidFill>
                  <a:latin typeface="Calibri"/>
                  <a:ea typeface="Calibri"/>
                </a:endParaRPr>
              </a:p>
            </p:txBody>
          </p:sp>
          <p:sp>
            <p:nvSpPr>
              <p:cNvPr id="169" name="Google Shape;217;p23"/>
              <p:cNvSpPr/>
              <p:nvPr/>
            </p:nvSpPr>
            <p:spPr>
              <a:xfrm>
                <a:off x="5401080" y="1338840"/>
                <a:ext cx="501480" cy="460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4800" spc="-1" strike="noStrike">
                    <a:solidFill>
                      <a:srgbClr val="ffffff"/>
                    </a:solidFill>
                    <a:latin typeface="Fira Sans Extra Condensed Mediu"/>
                    <a:ea typeface="Fira Sans Extra Condensed Mediu"/>
                  </a:rPr>
                  <a:t>3</a:t>
                </a:r>
                <a:endParaRPr b="0" lang="en-IN" sz="4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0" name="Google Shape;219;p23"/>
              <p:cNvSpPr/>
              <p:nvPr/>
            </p:nvSpPr>
            <p:spPr>
              <a:xfrm>
                <a:off x="4712400" y="2054520"/>
                <a:ext cx="1877760" cy="743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chemeClr val="dk1"/>
                    </a:solidFill>
                    <a:latin typeface="Calibri"/>
                    <a:ea typeface="Roboto"/>
                  </a:rPr>
                  <a:t>Sensors for waste identification and bin fill levels.</a:t>
                </a:r>
                <a:endParaRPr b="0" lang="en-IN" sz="16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171" name="Picture 5" descr=""/>
            <p:cNvPicPr/>
            <p:nvPr/>
          </p:nvPicPr>
          <p:blipFill>
            <a:blip r:embed="rId8"/>
            <a:stretch/>
          </p:blipFill>
          <p:spPr>
            <a:xfrm>
              <a:off x="4575240" y="3290760"/>
              <a:ext cx="2161800" cy="1119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2" name="Group 38"/>
          <p:cNvGrpSpPr/>
          <p:nvPr/>
        </p:nvGrpSpPr>
        <p:grpSpPr>
          <a:xfrm>
            <a:off x="6769800" y="1213920"/>
            <a:ext cx="2053080" cy="3641760"/>
            <a:chOff x="6769800" y="1213920"/>
            <a:chExt cx="2053080" cy="3641760"/>
          </a:xfrm>
        </p:grpSpPr>
        <p:grpSp>
          <p:nvGrpSpPr>
            <p:cNvPr id="173" name="Google Shape;242;p23"/>
            <p:cNvGrpSpPr/>
            <p:nvPr/>
          </p:nvGrpSpPr>
          <p:grpSpPr>
            <a:xfrm>
              <a:off x="6769800" y="1213920"/>
              <a:ext cx="2053080" cy="3641760"/>
              <a:chOff x="6769800" y="1213920"/>
              <a:chExt cx="2053080" cy="3641760"/>
            </a:xfrm>
          </p:grpSpPr>
          <p:sp>
            <p:nvSpPr>
              <p:cNvPr id="174" name="Google Shape;243;p23"/>
              <p:cNvSpPr/>
              <p:nvPr/>
            </p:nvSpPr>
            <p:spPr>
              <a:xfrm>
                <a:off x="6777720" y="1598760"/>
                <a:ext cx="1885320" cy="3256920"/>
              </a:xfrm>
              <a:custGeom>
                <a:avLst/>
                <a:gdLst>
                  <a:gd name="textAreaLeft" fmla="*/ 0 w 1885320"/>
                  <a:gd name="textAreaRight" fmla="*/ 1885680 w 1885320"/>
                  <a:gd name="textAreaTop" fmla="*/ 0 h 3256920"/>
                  <a:gd name="textAreaBottom" fmla="*/ 3257280 h 3256920"/>
                </a:gdLst>
                <a:ahLst/>
                <a:rect l="textAreaLeft" t="textAreaTop" r="textAreaRight" b="textAreaBottom"/>
                <a:pathLst>
                  <a:path w="3678" h="3653">
                    <a:moveTo>
                      <a:pt x="0" y="0"/>
                    </a:moveTo>
                    <a:lnTo>
                      <a:pt x="3677" y="0"/>
                    </a:lnTo>
                    <a:lnTo>
                      <a:pt x="3677" y="3652"/>
                    </a:lnTo>
                    <a:lnTo>
                      <a:pt x="0" y="3652"/>
                    </a:lnTo>
                    <a:lnTo>
                      <a:pt x="0" y="0"/>
                    </a:lnTo>
                  </a:path>
                </a:pathLst>
              </a:custGeom>
              <a:blipFill rotWithShape="0">
                <a:blip r:embed="rId9"/>
                <a:srcRect/>
                <a:tile tx="0" ty="0" sx="100000" sy="100000" algn="tl"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" name="Google Shape;244;p23"/>
              <p:cNvSpPr/>
              <p:nvPr/>
            </p:nvSpPr>
            <p:spPr>
              <a:xfrm>
                <a:off x="6777720" y="3105720"/>
                <a:ext cx="1885680" cy="1624320"/>
              </a:xfrm>
              <a:custGeom>
                <a:avLst/>
                <a:gdLst>
                  <a:gd name="textAreaLeft" fmla="*/ 0 w 1885680"/>
                  <a:gd name="textAreaRight" fmla="*/ 1886040 w 1885680"/>
                  <a:gd name="textAreaTop" fmla="*/ 0 h 1624320"/>
                  <a:gd name="textAreaBottom" fmla="*/ 1624680 h 1624320"/>
                </a:gdLst>
                <a:ahLst/>
                <a:rect l="textAreaLeft" t="textAreaTop" r="textAreaRight" b="textAreaBottom"/>
                <a:pathLst>
                  <a:path w="3678" h="2246">
                    <a:moveTo>
                      <a:pt x="0" y="2245"/>
                    </a:moveTo>
                    <a:lnTo>
                      <a:pt x="0" y="0"/>
                    </a:lnTo>
                    <a:lnTo>
                      <a:pt x="3677" y="0"/>
                    </a:lnTo>
                    <a:lnTo>
                      <a:pt x="3677" y="2245"/>
                    </a:lnTo>
                    <a:lnTo>
                      <a:pt x="0" y="2245"/>
                    </a:lnTo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IN" sz="7200" spc="-1" strike="noStrike">
                  <a:solidFill>
                    <a:srgbClr val="999999"/>
                  </a:solidFill>
                  <a:latin typeface="Calibri"/>
                  <a:ea typeface="Calibri"/>
                </a:endParaRPr>
              </a:p>
            </p:txBody>
          </p:sp>
          <p:sp>
            <p:nvSpPr>
              <p:cNvPr id="176" name="Google Shape;245;p23"/>
              <p:cNvSpPr/>
              <p:nvPr/>
            </p:nvSpPr>
            <p:spPr>
              <a:xfrm>
                <a:off x="7311240" y="1213920"/>
                <a:ext cx="818280" cy="753120"/>
              </a:xfrm>
              <a:custGeom>
                <a:avLst/>
                <a:gdLst>
                  <a:gd name="textAreaLeft" fmla="*/ 0 w 818280"/>
                  <a:gd name="textAreaRight" fmla="*/ 818640 w 818280"/>
                  <a:gd name="textAreaTop" fmla="*/ 0 h 753120"/>
                  <a:gd name="textAreaBottom" fmla="*/ 753480 h 753120"/>
                </a:gdLst>
                <a:ahLst/>
                <a:rect l="textAreaLeft" t="textAreaTop" r="textAreaRight" b="textAreaBottom"/>
                <a:pathLst>
                  <a:path w="1598" h="1600">
                    <a:moveTo>
                      <a:pt x="1597" y="804"/>
                    </a:moveTo>
                    <a:lnTo>
                      <a:pt x="1597" y="804"/>
                    </a:lnTo>
                    <a:cubicBezTo>
                      <a:pt x="1597" y="1243"/>
                      <a:pt x="1241" y="1599"/>
                      <a:pt x="802" y="1599"/>
                    </a:cubicBezTo>
                    <a:cubicBezTo>
                      <a:pt x="356" y="1599"/>
                      <a:pt x="0" y="1243"/>
                      <a:pt x="0" y="804"/>
                    </a:cubicBezTo>
                    <a:cubicBezTo>
                      <a:pt x="0" y="357"/>
                      <a:pt x="356" y="0"/>
                      <a:pt x="802" y="0"/>
                    </a:cubicBezTo>
                    <a:cubicBezTo>
                      <a:pt x="1241" y="0"/>
                      <a:pt x="1597" y="357"/>
                      <a:pt x="1597" y="804"/>
                    </a:cubicBezTo>
                  </a:path>
                </a:pathLst>
              </a:custGeom>
              <a:solidFill>
                <a:schemeClr val="accent4"/>
              </a:solidFill>
              <a:ln w="2857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IN" sz="7200" spc="-1" strike="noStrike">
                  <a:solidFill>
                    <a:srgbClr val="999999"/>
                  </a:solidFill>
                  <a:latin typeface="Calibri"/>
                  <a:ea typeface="Calibri"/>
                </a:endParaRPr>
              </a:p>
            </p:txBody>
          </p:sp>
          <p:sp>
            <p:nvSpPr>
              <p:cNvPr id="177" name="Google Shape;246;p23"/>
              <p:cNvSpPr/>
              <p:nvPr/>
            </p:nvSpPr>
            <p:spPr>
              <a:xfrm>
                <a:off x="7468560" y="1306800"/>
                <a:ext cx="503640" cy="567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4800" spc="-1" strike="noStrike">
                    <a:solidFill>
                      <a:srgbClr val="ffffff"/>
                    </a:solidFill>
                    <a:latin typeface="Fira Sans Extra Condensed Mediu"/>
                    <a:ea typeface="Fira Sans Extra Condensed Mediu"/>
                  </a:rPr>
                  <a:t>4</a:t>
                </a:r>
                <a:endParaRPr b="0" lang="en-IN" sz="48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8" name="Google Shape;248;p23"/>
              <p:cNvSpPr/>
              <p:nvPr/>
            </p:nvSpPr>
            <p:spPr>
              <a:xfrm>
                <a:off x="6769800" y="2044440"/>
                <a:ext cx="2053080" cy="743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82880" rIns="182880"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chemeClr val="dk1"/>
                    </a:solidFill>
                    <a:latin typeface="Calibri"/>
                    <a:ea typeface="Roboto"/>
                  </a:rPr>
                  <a:t>Processing unit for decision-making</a:t>
                </a:r>
                <a:endParaRPr b="0" lang="en-IN" sz="16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179" name="Picture 40" descr=""/>
            <p:cNvPicPr/>
            <p:nvPr/>
          </p:nvPicPr>
          <p:blipFill>
            <a:blip r:embed="rId10"/>
            <a:stretch/>
          </p:blipFill>
          <p:spPr>
            <a:xfrm>
              <a:off x="6874560" y="3162600"/>
              <a:ext cx="1656720" cy="1480320"/>
            </a:xfrm>
            <a:prstGeom prst="rect">
              <a:avLst/>
            </a:prstGeom>
            <a:ln w="0">
              <a:noFill/>
            </a:ln>
            <a:effectLst>
              <a:outerShdw algn="tl" blurRad="291960" dir="2700000" dist="139498" rotWithShape="0">
                <a:srgbClr val="333333">
                  <a:alpha val="65000"/>
                </a:srgbClr>
              </a:outerShdw>
            </a:effectLst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37;p1" descr=""/>
          <p:cNvPicPr/>
          <p:nvPr/>
        </p:nvPicPr>
        <p:blipFill>
          <a:blip r:embed="rId1"/>
          <a:stretch/>
        </p:blipFill>
        <p:spPr>
          <a:xfrm>
            <a:off x="0" y="-540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143;p1" descr=""/>
          <p:cNvPicPr/>
          <p:nvPr/>
        </p:nvPicPr>
        <p:blipFill>
          <a:blip r:embed="rId2"/>
          <a:stretch/>
        </p:blipFill>
        <p:spPr>
          <a:xfrm>
            <a:off x="7843680" y="4534560"/>
            <a:ext cx="1136160" cy="533880"/>
          </a:xfrm>
          <a:prstGeom prst="rect">
            <a:avLst/>
          </a:prstGeom>
          <a:ln w="0">
            <a:noFill/>
          </a:ln>
        </p:spPr>
      </p:pic>
      <p:pic>
        <p:nvPicPr>
          <p:cNvPr id="182" name="Google Shape;144;p1" descr=""/>
          <p:cNvPicPr/>
          <p:nvPr/>
        </p:nvPicPr>
        <p:blipFill>
          <a:blip r:embed="rId3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196280" y="0"/>
            <a:ext cx="6750720" cy="75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Product Design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icture 10"/>
          <p:cNvSpPr/>
          <p:nvPr/>
        </p:nvSpPr>
        <p:spPr>
          <a:xfrm>
            <a:off x="1446840" y="1213560"/>
            <a:ext cx="6233040" cy="3320640"/>
          </a:xfrm>
          <a:prstGeom prst="roundRect">
            <a:avLst>
              <a:gd name="adj" fmla="val 8594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37;p1" descr=""/>
          <p:cNvPicPr/>
          <p:nvPr/>
        </p:nvPicPr>
        <p:blipFill>
          <a:blip r:embed="rId1"/>
          <a:stretch/>
        </p:blipFill>
        <p:spPr>
          <a:xfrm>
            <a:off x="0" y="-6876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144;p1" descr=""/>
          <p:cNvPicPr/>
          <p:nvPr/>
        </p:nvPicPr>
        <p:blipFill>
          <a:blip r:embed="rId2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007280" y="0"/>
            <a:ext cx="6750720" cy="75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SOFTWARE COMPONENTS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8" name="Group 10"/>
          <p:cNvGrpSpPr/>
          <p:nvPr/>
        </p:nvGrpSpPr>
        <p:grpSpPr>
          <a:xfrm>
            <a:off x="315720" y="1081080"/>
            <a:ext cx="8871120" cy="4061880"/>
            <a:chOff x="315720" y="1081080"/>
            <a:chExt cx="8871120" cy="4061880"/>
          </a:xfrm>
        </p:grpSpPr>
        <p:pic>
          <p:nvPicPr>
            <p:cNvPr id="189" name="Picture 2" descr=""/>
            <p:cNvPicPr/>
            <p:nvPr/>
          </p:nvPicPr>
          <p:blipFill>
            <a:blip r:embed="rId3"/>
            <a:stretch/>
          </p:blipFill>
          <p:spPr>
            <a:xfrm>
              <a:off x="4093920" y="2653560"/>
              <a:ext cx="1090080" cy="15361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90" name="Google Shape;203;p18"/>
            <p:cNvGrpSpPr/>
            <p:nvPr/>
          </p:nvGrpSpPr>
          <p:grpSpPr>
            <a:xfrm>
              <a:off x="315720" y="1081080"/>
              <a:ext cx="8871120" cy="4061880"/>
              <a:chOff x="315720" y="1081080"/>
              <a:chExt cx="8871120" cy="4061880"/>
            </a:xfrm>
          </p:grpSpPr>
          <p:grpSp>
            <p:nvGrpSpPr>
              <p:cNvPr id="191" name="Google Shape;204;p18"/>
              <p:cNvGrpSpPr/>
              <p:nvPr/>
            </p:nvGrpSpPr>
            <p:grpSpPr>
              <a:xfrm>
                <a:off x="5367240" y="1081080"/>
                <a:ext cx="3819600" cy="1537200"/>
                <a:chOff x="5367240" y="1081080"/>
                <a:chExt cx="3819600" cy="1537200"/>
              </a:xfrm>
            </p:grpSpPr>
            <p:sp>
              <p:nvSpPr>
                <p:cNvPr id="192" name="Google Shape;206;p18"/>
                <p:cNvSpPr/>
                <p:nvPr/>
              </p:nvSpPr>
              <p:spPr>
                <a:xfrm>
                  <a:off x="7047720" y="1081080"/>
                  <a:ext cx="2139120" cy="337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168840" bIns="16884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00"/>
                      </a:solidFill>
                      <a:latin typeface="Arial"/>
                      <a:ea typeface="Fira Sans Extra Condensed Mediu"/>
                    </a:rPr>
                    <a:t>Direct Resident to worker  Complain System</a:t>
                  </a:r>
                  <a:endParaRPr b="0" lang="en-IN" sz="18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3" name="Google Shape;207;p18"/>
                <p:cNvSpPr/>
                <p:nvPr/>
              </p:nvSpPr>
              <p:spPr>
                <a:xfrm flipH="1">
                  <a:off x="6114600" y="1162440"/>
                  <a:ext cx="1158840" cy="1071000"/>
                </a:xfrm>
                <a:custGeom>
                  <a:avLst/>
                  <a:gdLst>
                    <a:gd name="textAreaLeft" fmla="*/ -360 w 1158840"/>
                    <a:gd name="textAreaRight" fmla="*/ 1158840 w 1158840"/>
                    <a:gd name="textAreaTop" fmla="*/ 0 h 1071000"/>
                    <a:gd name="textAreaBottom" fmla="*/ 1071360 h 1071000"/>
                  </a:gdLst>
                  <a:ahLst/>
                  <a:rect l="textAreaLeft" t="textAreaTop" r="textAreaRight" b="textAreaBottom"/>
                  <a:pathLst>
                    <a:path w="6818" h="6818">
                      <a:moveTo>
                        <a:pt x="3409" y="133"/>
                      </a:moveTo>
                      <a:cubicBezTo>
                        <a:pt x="5221" y="133"/>
                        <a:pt x="6690" y="1602"/>
                        <a:pt x="6690" y="3409"/>
                      </a:cubicBezTo>
                      <a:cubicBezTo>
                        <a:pt x="6690" y="5221"/>
                        <a:pt x="5221" y="6691"/>
                        <a:pt x="3409" y="6691"/>
                      </a:cubicBezTo>
                      <a:cubicBezTo>
                        <a:pt x="1602" y="6691"/>
                        <a:pt x="133" y="5221"/>
                        <a:pt x="133" y="3409"/>
                      </a:cubicBezTo>
                      <a:cubicBezTo>
                        <a:pt x="133" y="1602"/>
                        <a:pt x="1602" y="133"/>
                        <a:pt x="3409" y="133"/>
                      </a:cubicBezTo>
                      <a:close/>
                      <a:moveTo>
                        <a:pt x="3409" y="1"/>
                      </a:moveTo>
                      <a:cubicBezTo>
                        <a:pt x="1533" y="1"/>
                        <a:pt x="0" y="1534"/>
                        <a:pt x="0" y="3409"/>
                      </a:cubicBezTo>
                      <a:cubicBezTo>
                        <a:pt x="0" y="5290"/>
                        <a:pt x="1533" y="6818"/>
                        <a:pt x="3409" y="6818"/>
                      </a:cubicBezTo>
                      <a:cubicBezTo>
                        <a:pt x="5290" y="6818"/>
                        <a:pt x="6818" y="5290"/>
                        <a:pt x="6818" y="3409"/>
                      </a:cubicBezTo>
                      <a:cubicBezTo>
                        <a:pt x="6818" y="1534"/>
                        <a:pt x="5290" y="1"/>
                        <a:pt x="3409" y="1"/>
                      </a:cubicBezTo>
                      <a:close/>
                    </a:path>
                  </a:pathLst>
                </a:custGeom>
                <a:solidFill>
                  <a:srgbClr val="e7e7e6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cxnSp>
              <p:nvCxnSpPr>
                <p:cNvPr id="194" name="Google Shape;208;p18"/>
                <p:cNvCxnSpPr/>
                <p:nvPr/>
              </p:nvCxnSpPr>
              <p:spPr>
                <a:xfrm flipH="1">
                  <a:off x="5367240" y="1879560"/>
                  <a:ext cx="789120" cy="739080"/>
                </a:xfrm>
                <a:prstGeom prst="straightConnector1">
                  <a:avLst/>
                </a:prstGeom>
                <a:ln w="19050">
                  <a:solidFill>
                    <a:srgbClr val="2a5b7f"/>
                  </a:solidFill>
                  <a:round/>
                </a:ln>
              </p:spPr>
            </p:cxnSp>
          </p:grpSp>
          <p:grpSp>
            <p:nvGrpSpPr>
              <p:cNvPr id="195" name="Google Shape;209;p18"/>
              <p:cNvGrpSpPr/>
              <p:nvPr/>
            </p:nvGrpSpPr>
            <p:grpSpPr>
              <a:xfrm>
                <a:off x="398520" y="2825640"/>
                <a:ext cx="3233520" cy="1070280"/>
                <a:chOff x="398520" y="2825640"/>
                <a:chExt cx="3233520" cy="1070280"/>
              </a:xfrm>
            </p:grpSpPr>
            <p:sp>
              <p:nvSpPr>
                <p:cNvPr id="196" name="Google Shape;210;p18"/>
                <p:cNvSpPr/>
                <p:nvPr/>
              </p:nvSpPr>
              <p:spPr>
                <a:xfrm>
                  <a:off x="2122560" y="2825640"/>
                  <a:ext cx="1158840" cy="1070280"/>
                </a:xfrm>
                <a:custGeom>
                  <a:avLst/>
                  <a:gdLst>
                    <a:gd name="textAreaLeft" fmla="*/ 0 w 1158840"/>
                    <a:gd name="textAreaRight" fmla="*/ 1159200 w 1158840"/>
                    <a:gd name="textAreaTop" fmla="*/ 0 h 1070280"/>
                    <a:gd name="textAreaBottom" fmla="*/ 1070640 h 1070280"/>
                  </a:gdLst>
                  <a:ahLst/>
                  <a:rect l="textAreaLeft" t="textAreaTop" r="textAreaRight" b="textAreaBottom"/>
                  <a:pathLst>
                    <a:path w="6819" h="6814">
                      <a:moveTo>
                        <a:pt x="3409" y="128"/>
                      </a:moveTo>
                      <a:cubicBezTo>
                        <a:pt x="5217" y="128"/>
                        <a:pt x="6691" y="1598"/>
                        <a:pt x="6691" y="3405"/>
                      </a:cubicBezTo>
                      <a:cubicBezTo>
                        <a:pt x="6691" y="5217"/>
                        <a:pt x="5217" y="6686"/>
                        <a:pt x="3409" y="6686"/>
                      </a:cubicBezTo>
                      <a:cubicBezTo>
                        <a:pt x="1602" y="6686"/>
                        <a:pt x="128" y="5217"/>
                        <a:pt x="128" y="3405"/>
                      </a:cubicBezTo>
                      <a:cubicBezTo>
                        <a:pt x="128" y="1598"/>
                        <a:pt x="1602" y="128"/>
                        <a:pt x="3409" y="128"/>
                      </a:cubicBezTo>
                      <a:close/>
                      <a:moveTo>
                        <a:pt x="3409" y="1"/>
                      </a:moveTo>
                      <a:cubicBezTo>
                        <a:pt x="1529" y="1"/>
                        <a:pt x="1" y="1529"/>
                        <a:pt x="1" y="3405"/>
                      </a:cubicBezTo>
                      <a:cubicBezTo>
                        <a:pt x="1" y="5285"/>
                        <a:pt x="1529" y="6813"/>
                        <a:pt x="3409" y="6813"/>
                      </a:cubicBezTo>
                      <a:cubicBezTo>
                        <a:pt x="5290" y="6813"/>
                        <a:pt x="6818" y="5285"/>
                        <a:pt x="6818" y="3405"/>
                      </a:cubicBezTo>
                      <a:cubicBezTo>
                        <a:pt x="6818" y="1529"/>
                        <a:pt x="5290" y="1"/>
                        <a:pt x="3409" y="1"/>
                      </a:cubicBezTo>
                      <a:close/>
                    </a:path>
                  </a:pathLst>
                </a:custGeom>
                <a:solidFill>
                  <a:srgbClr val="e7e7e6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197" name="Google Shape;212;p18"/>
                <p:cNvSpPr/>
                <p:nvPr/>
              </p:nvSpPr>
              <p:spPr>
                <a:xfrm>
                  <a:off x="398520" y="3252600"/>
                  <a:ext cx="1796040" cy="337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182880" tIns="168840" bIns="1688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chemeClr val="accent3">
                          <a:lumMod val="75000"/>
                        </a:schemeClr>
                      </a:solidFill>
                      <a:latin typeface="Arial"/>
                      <a:ea typeface="Fira Sans Extra Condensed Medium"/>
                    </a:rPr>
                    <a:t>Integrated campus map for navigation.</a:t>
                  </a:r>
                  <a:endParaRPr b="0" lang="en-IN" sz="18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cxnSp>
              <p:nvCxnSpPr>
                <p:cNvPr id="198" name="Google Shape;213;p18"/>
                <p:cNvCxnSpPr/>
                <p:nvPr/>
              </p:nvCxnSpPr>
              <p:spPr>
                <a:xfrm>
                  <a:off x="3270240" y="3393000"/>
                  <a:ext cx="362160" cy="360"/>
                </a:xfrm>
                <a:prstGeom prst="straightConnector1">
                  <a:avLst/>
                </a:prstGeom>
                <a:ln w="19050">
                  <a:solidFill>
                    <a:srgbClr val="2a5b7f"/>
                  </a:solidFill>
                  <a:round/>
                </a:ln>
              </p:spPr>
            </p:cxnSp>
          </p:grpSp>
          <p:grpSp>
            <p:nvGrpSpPr>
              <p:cNvPr id="199" name="Google Shape;214;p18"/>
              <p:cNvGrpSpPr/>
              <p:nvPr/>
            </p:nvGrpSpPr>
            <p:grpSpPr>
              <a:xfrm>
                <a:off x="315720" y="1162440"/>
                <a:ext cx="3721320" cy="1455840"/>
                <a:chOff x="315720" y="1162440"/>
                <a:chExt cx="3721320" cy="1455840"/>
              </a:xfrm>
            </p:grpSpPr>
            <p:sp>
              <p:nvSpPr>
                <p:cNvPr id="200" name="Google Shape;215;p18"/>
                <p:cNvSpPr/>
                <p:nvPr/>
              </p:nvSpPr>
              <p:spPr>
                <a:xfrm>
                  <a:off x="2130120" y="1162440"/>
                  <a:ext cx="1158840" cy="1071000"/>
                </a:xfrm>
                <a:custGeom>
                  <a:avLst/>
                  <a:gdLst>
                    <a:gd name="textAreaLeft" fmla="*/ 0 w 1158840"/>
                    <a:gd name="textAreaRight" fmla="*/ 1159200 w 1158840"/>
                    <a:gd name="textAreaTop" fmla="*/ 0 h 1071000"/>
                    <a:gd name="textAreaBottom" fmla="*/ 1071360 h 1071000"/>
                  </a:gdLst>
                  <a:ahLst/>
                  <a:rect l="textAreaLeft" t="textAreaTop" r="textAreaRight" b="textAreaBottom"/>
                  <a:pathLst>
                    <a:path w="6818" h="6818">
                      <a:moveTo>
                        <a:pt x="3409" y="133"/>
                      </a:moveTo>
                      <a:cubicBezTo>
                        <a:pt x="5221" y="133"/>
                        <a:pt x="6690" y="1602"/>
                        <a:pt x="6690" y="3409"/>
                      </a:cubicBezTo>
                      <a:cubicBezTo>
                        <a:pt x="6690" y="5221"/>
                        <a:pt x="5221" y="6691"/>
                        <a:pt x="3409" y="6691"/>
                      </a:cubicBezTo>
                      <a:cubicBezTo>
                        <a:pt x="1602" y="6691"/>
                        <a:pt x="133" y="5221"/>
                        <a:pt x="133" y="3409"/>
                      </a:cubicBezTo>
                      <a:cubicBezTo>
                        <a:pt x="133" y="1602"/>
                        <a:pt x="1602" y="133"/>
                        <a:pt x="3409" y="133"/>
                      </a:cubicBezTo>
                      <a:close/>
                      <a:moveTo>
                        <a:pt x="3409" y="1"/>
                      </a:moveTo>
                      <a:cubicBezTo>
                        <a:pt x="1533" y="1"/>
                        <a:pt x="0" y="1534"/>
                        <a:pt x="0" y="3409"/>
                      </a:cubicBezTo>
                      <a:cubicBezTo>
                        <a:pt x="0" y="5290"/>
                        <a:pt x="1533" y="6818"/>
                        <a:pt x="3409" y="6818"/>
                      </a:cubicBezTo>
                      <a:cubicBezTo>
                        <a:pt x="5290" y="6818"/>
                        <a:pt x="6818" y="5290"/>
                        <a:pt x="6818" y="3409"/>
                      </a:cubicBezTo>
                      <a:cubicBezTo>
                        <a:pt x="6818" y="1534"/>
                        <a:pt x="5290" y="1"/>
                        <a:pt x="3409" y="1"/>
                      </a:cubicBezTo>
                      <a:close/>
                    </a:path>
                  </a:pathLst>
                </a:custGeom>
                <a:solidFill>
                  <a:srgbClr val="e7e7e6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01" name="Google Shape;217;p18"/>
                <p:cNvSpPr/>
                <p:nvPr/>
              </p:nvSpPr>
              <p:spPr>
                <a:xfrm>
                  <a:off x="315720" y="1394280"/>
                  <a:ext cx="1796760" cy="337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182880" tIns="168840" bIns="1688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3600" spc="-1" strike="noStrike">
                    <a:solidFill>
                      <a:schemeClr val="accent1"/>
                    </a:solidFill>
                    <a:latin typeface="Arial Narrow"/>
                    <a:ea typeface="Fira Sans Extra Condensed Mediu"/>
                  </a:endParaRPr>
                </a:p>
              </p:txBody>
            </p:sp>
            <p:cxnSp>
              <p:nvCxnSpPr>
                <p:cNvPr id="202" name="Google Shape;218;p18"/>
                <p:cNvCxnSpPr/>
                <p:nvPr/>
              </p:nvCxnSpPr>
              <p:spPr>
                <a:xfrm>
                  <a:off x="3248280" y="1879560"/>
                  <a:ext cx="789120" cy="739080"/>
                </a:xfrm>
                <a:prstGeom prst="straightConnector1">
                  <a:avLst/>
                </a:prstGeom>
                <a:ln w="19050">
                  <a:solidFill>
                    <a:srgbClr val="2a5b7f"/>
                  </a:solidFill>
                  <a:round/>
                </a:ln>
              </p:spPr>
            </p:cxnSp>
          </p:grpSp>
          <p:grpSp>
            <p:nvGrpSpPr>
              <p:cNvPr id="203" name="Google Shape;219;p18"/>
              <p:cNvGrpSpPr/>
              <p:nvPr/>
            </p:nvGrpSpPr>
            <p:grpSpPr>
              <a:xfrm>
                <a:off x="3624840" y="2385360"/>
                <a:ext cx="2139120" cy="2757600"/>
                <a:chOff x="3624840" y="2385360"/>
                <a:chExt cx="2139120" cy="2757600"/>
              </a:xfrm>
            </p:grpSpPr>
            <p:sp>
              <p:nvSpPr>
                <p:cNvPr id="204" name="Google Shape;220;p18"/>
                <p:cNvSpPr/>
                <p:nvPr/>
              </p:nvSpPr>
              <p:spPr>
                <a:xfrm>
                  <a:off x="3624840" y="2385360"/>
                  <a:ext cx="2139120" cy="1976040"/>
                </a:xfrm>
                <a:custGeom>
                  <a:avLst/>
                  <a:gdLst>
                    <a:gd name="textAreaLeft" fmla="*/ 0 w 2139120"/>
                    <a:gd name="textAreaRight" fmla="*/ 2139480 w 2139120"/>
                    <a:gd name="textAreaTop" fmla="*/ 0 h 1976040"/>
                    <a:gd name="textAreaBottom" fmla="*/ 1976400 h 1976040"/>
                  </a:gdLst>
                  <a:ahLst/>
                  <a:rect l="textAreaLeft" t="textAreaTop" r="textAreaRight" b="textAreaBottom"/>
                  <a:pathLst>
                    <a:path w="12583" h="12578">
                      <a:moveTo>
                        <a:pt x="6289" y="128"/>
                      </a:moveTo>
                      <a:cubicBezTo>
                        <a:pt x="9688" y="128"/>
                        <a:pt x="12450" y="2890"/>
                        <a:pt x="12450" y="6289"/>
                      </a:cubicBezTo>
                      <a:cubicBezTo>
                        <a:pt x="12450" y="9683"/>
                        <a:pt x="9688" y="12450"/>
                        <a:pt x="6289" y="12450"/>
                      </a:cubicBezTo>
                      <a:cubicBezTo>
                        <a:pt x="2895" y="12450"/>
                        <a:pt x="133" y="9683"/>
                        <a:pt x="133" y="6289"/>
                      </a:cubicBezTo>
                      <a:cubicBezTo>
                        <a:pt x="133" y="2890"/>
                        <a:pt x="2895" y="128"/>
                        <a:pt x="6289" y="128"/>
                      </a:cubicBezTo>
                      <a:close/>
                      <a:moveTo>
                        <a:pt x="6289" y="1"/>
                      </a:moveTo>
                      <a:cubicBezTo>
                        <a:pt x="2822" y="1"/>
                        <a:pt x="1" y="2822"/>
                        <a:pt x="1" y="6289"/>
                      </a:cubicBezTo>
                      <a:cubicBezTo>
                        <a:pt x="1" y="9756"/>
                        <a:pt x="2822" y="12577"/>
                        <a:pt x="6289" y="12577"/>
                      </a:cubicBezTo>
                      <a:cubicBezTo>
                        <a:pt x="9761" y="12577"/>
                        <a:pt x="12582" y="9756"/>
                        <a:pt x="12582" y="6289"/>
                      </a:cubicBezTo>
                      <a:cubicBezTo>
                        <a:pt x="12582" y="2822"/>
                        <a:pt x="9761" y="1"/>
                        <a:pt x="6289" y="1"/>
                      </a:cubicBezTo>
                      <a:close/>
                    </a:path>
                  </a:pathLst>
                </a:custGeom>
                <a:solidFill>
                  <a:srgbClr val="e7e7e6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05" name="Google Shape;221;p18"/>
                <p:cNvSpPr/>
                <p:nvPr/>
              </p:nvSpPr>
              <p:spPr>
                <a:xfrm>
                  <a:off x="4926240" y="3510000"/>
                  <a:ext cx="546840" cy="404280"/>
                </a:xfrm>
                <a:custGeom>
                  <a:avLst/>
                  <a:gdLst>
                    <a:gd name="textAreaLeft" fmla="*/ 0 w 546840"/>
                    <a:gd name="textAreaRight" fmla="*/ 547200 w 546840"/>
                    <a:gd name="textAreaTop" fmla="*/ 0 h 404280"/>
                    <a:gd name="textAreaBottom" fmla="*/ 404640 h 404280"/>
                  </a:gdLst>
                  <a:ahLst/>
                  <a:rect l="textAreaLeft" t="textAreaTop" r="textAreaRight" b="textAreaBottom"/>
                  <a:pathLst>
                    <a:path w="3219" h="2576">
                      <a:moveTo>
                        <a:pt x="2455" y="0"/>
                      </a:moveTo>
                      <a:cubicBezTo>
                        <a:pt x="2420" y="0"/>
                        <a:pt x="2384" y="10"/>
                        <a:pt x="2351" y="29"/>
                      </a:cubicBezTo>
                      <a:lnTo>
                        <a:pt x="1754" y="382"/>
                      </a:lnTo>
                      <a:lnTo>
                        <a:pt x="1475" y="543"/>
                      </a:lnTo>
                      <a:lnTo>
                        <a:pt x="236" y="1268"/>
                      </a:lnTo>
                      <a:cubicBezTo>
                        <a:pt x="59" y="1371"/>
                        <a:pt x="0" y="1601"/>
                        <a:pt x="103" y="1778"/>
                      </a:cubicBezTo>
                      <a:lnTo>
                        <a:pt x="461" y="2390"/>
                      </a:lnTo>
                      <a:cubicBezTo>
                        <a:pt x="529" y="2510"/>
                        <a:pt x="653" y="2576"/>
                        <a:pt x="779" y="2576"/>
                      </a:cubicBezTo>
                      <a:cubicBezTo>
                        <a:pt x="845" y="2576"/>
                        <a:pt x="910" y="2558"/>
                        <a:pt x="970" y="2522"/>
                      </a:cubicBezTo>
                      <a:lnTo>
                        <a:pt x="2043" y="1895"/>
                      </a:lnTo>
                      <a:lnTo>
                        <a:pt x="3086" y="1283"/>
                      </a:lnTo>
                      <a:cubicBezTo>
                        <a:pt x="3184" y="1224"/>
                        <a:pt x="3218" y="1097"/>
                        <a:pt x="3159" y="999"/>
                      </a:cubicBezTo>
                      <a:lnTo>
                        <a:pt x="2635" y="103"/>
                      </a:lnTo>
                      <a:cubicBezTo>
                        <a:pt x="2596" y="37"/>
                        <a:pt x="2526" y="0"/>
                        <a:pt x="2455" y="0"/>
                      </a:cubicBezTo>
                      <a:close/>
                    </a:path>
                  </a:pathLst>
                </a:custGeom>
                <a:solidFill>
                  <a:srgbClr val="ffd0c8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06" name="Google Shape;222;p18"/>
                <p:cNvSpPr/>
                <p:nvPr/>
              </p:nvSpPr>
              <p:spPr>
                <a:xfrm>
                  <a:off x="4957920" y="3804480"/>
                  <a:ext cx="463680" cy="358560"/>
                </a:xfrm>
                <a:custGeom>
                  <a:avLst/>
                  <a:gdLst>
                    <a:gd name="textAreaLeft" fmla="*/ 0 w 463680"/>
                    <a:gd name="textAreaRight" fmla="*/ 464040 w 463680"/>
                    <a:gd name="textAreaTop" fmla="*/ 0 h 358560"/>
                    <a:gd name="textAreaBottom" fmla="*/ 358920 h 358560"/>
                  </a:gdLst>
                  <a:ahLst/>
                  <a:rect l="textAreaLeft" t="textAreaTop" r="textAreaRight" b="textAreaBottom"/>
                  <a:pathLst>
                    <a:path w="2729" h="2284">
                      <a:moveTo>
                        <a:pt x="1964" y="0"/>
                      </a:moveTo>
                      <a:cubicBezTo>
                        <a:pt x="1928" y="0"/>
                        <a:pt x="1891" y="9"/>
                        <a:pt x="1857" y="29"/>
                      </a:cubicBezTo>
                      <a:lnTo>
                        <a:pt x="236" y="979"/>
                      </a:lnTo>
                      <a:cubicBezTo>
                        <a:pt x="59" y="1082"/>
                        <a:pt x="1" y="1307"/>
                        <a:pt x="103" y="1488"/>
                      </a:cubicBezTo>
                      <a:lnTo>
                        <a:pt x="466" y="2100"/>
                      </a:lnTo>
                      <a:cubicBezTo>
                        <a:pt x="534" y="2218"/>
                        <a:pt x="657" y="2283"/>
                        <a:pt x="784" y="2283"/>
                      </a:cubicBezTo>
                      <a:cubicBezTo>
                        <a:pt x="847" y="2283"/>
                        <a:pt x="911" y="2267"/>
                        <a:pt x="970" y="2233"/>
                      </a:cubicBezTo>
                      <a:lnTo>
                        <a:pt x="1289" y="2047"/>
                      </a:lnTo>
                      <a:lnTo>
                        <a:pt x="1568" y="1885"/>
                      </a:lnTo>
                      <a:lnTo>
                        <a:pt x="2596" y="1283"/>
                      </a:lnTo>
                      <a:cubicBezTo>
                        <a:pt x="2694" y="1224"/>
                        <a:pt x="2728" y="1096"/>
                        <a:pt x="2670" y="999"/>
                      </a:cubicBezTo>
                      <a:lnTo>
                        <a:pt x="2146" y="102"/>
                      </a:lnTo>
                      <a:cubicBezTo>
                        <a:pt x="2106" y="37"/>
                        <a:pt x="2037" y="0"/>
                        <a:pt x="1964" y="0"/>
                      </a:cubicBezTo>
                      <a:close/>
                    </a:path>
                  </a:pathLst>
                </a:custGeom>
                <a:solidFill>
                  <a:srgbClr val="ffd0c8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79280" bIns="1792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07" name="Google Shape;223;p18"/>
                <p:cNvSpPr/>
                <p:nvPr/>
              </p:nvSpPr>
              <p:spPr>
                <a:xfrm>
                  <a:off x="4857840" y="3244320"/>
                  <a:ext cx="547920" cy="403920"/>
                </a:xfrm>
                <a:custGeom>
                  <a:avLst/>
                  <a:gdLst>
                    <a:gd name="textAreaLeft" fmla="*/ 0 w 547920"/>
                    <a:gd name="textAreaRight" fmla="*/ 548280 w 547920"/>
                    <a:gd name="textAreaTop" fmla="*/ 0 h 403920"/>
                    <a:gd name="textAreaBottom" fmla="*/ 404280 h 403920"/>
                  </a:gdLst>
                  <a:ahLst/>
                  <a:rect l="textAreaLeft" t="textAreaTop" r="textAreaRight" b="textAreaBottom"/>
                  <a:pathLst>
                    <a:path w="3224" h="2573">
                      <a:moveTo>
                        <a:pt x="2459" y="1"/>
                      </a:moveTo>
                      <a:cubicBezTo>
                        <a:pt x="2423" y="1"/>
                        <a:pt x="2386" y="10"/>
                        <a:pt x="2352" y="30"/>
                      </a:cubicBezTo>
                      <a:lnTo>
                        <a:pt x="2156" y="147"/>
                      </a:lnTo>
                      <a:lnTo>
                        <a:pt x="1877" y="309"/>
                      </a:lnTo>
                      <a:lnTo>
                        <a:pt x="236" y="1269"/>
                      </a:lnTo>
                      <a:cubicBezTo>
                        <a:pt x="60" y="1371"/>
                        <a:pt x="1" y="1602"/>
                        <a:pt x="104" y="1778"/>
                      </a:cubicBezTo>
                      <a:lnTo>
                        <a:pt x="466" y="2390"/>
                      </a:lnTo>
                      <a:cubicBezTo>
                        <a:pt x="535" y="2508"/>
                        <a:pt x="658" y="2573"/>
                        <a:pt x="784" y="2573"/>
                      </a:cubicBezTo>
                      <a:cubicBezTo>
                        <a:pt x="848" y="2573"/>
                        <a:pt x="912" y="2557"/>
                        <a:pt x="971" y="2522"/>
                      </a:cubicBezTo>
                      <a:lnTo>
                        <a:pt x="1877" y="1993"/>
                      </a:lnTo>
                      <a:lnTo>
                        <a:pt x="2156" y="1832"/>
                      </a:lnTo>
                      <a:lnTo>
                        <a:pt x="3086" y="1283"/>
                      </a:lnTo>
                      <a:cubicBezTo>
                        <a:pt x="3189" y="1224"/>
                        <a:pt x="3223" y="1097"/>
                        <a:pt x="3165" y="999"/>
                      </a:cubicBezTo>
                      <a:lnTo>
                        <a:pt x="2641" y="103"/>
                      </a:lnTo>
                      <a:cubicBezTo>
                        <a:pt x="2601" y="38"/>
                        <a:pt x="2532" y="1"/>
                        <a:pt x="2459" y="1"/>
                      </a:cubicBezTo>
                      <a:close/>
                    </a:path>
                  </a:pathLst>
                </a:custGeom>
                <a:solidFill>
                  <a:srgbClr val="ffd0c8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08" name="Google Shape;224;p18"/>
                <p:cNvSpPr/>
                <p:nvPr/>
              </p:nvSpPr>
              <p:spPr>
                <a:xfrm>
                  <a:off x="5224320" y="2909520"/>
                  <a:ext cx="173880" cy="264600"/>
                </a:xfrm>
                <a:custGeom>
                  <a:avLst/>
                  <a:gdLst>
                    <a:gd name="textAreaLeft" fmla="*/ 0 w 173880"/>
                    <a:gd name="textAreaRight" fmla="*/ 174240 w 173880"/>
                    <a:gd name="textAreaTop" fmla="*/ 0 h 264600"/>
                    <a:gd name="textAreaBottom" fmla="*/ 264960 h 264600"/>
                  </a:gdLst>
                  <a:ahLst/>
                  <a:rect l="textAreaLeft" t="textAreaTop" r="textAreaRight" b="textAreaBottom"/>
                  <a:pathLst>
                    <a:path w="1025" h="1686">
                      <a:moveTo>
                        <a:pt x="191" y="0"/>
                      </a:moveTo>
                      <a:cubicBezTo>
                        <a:pt x="127" y="0"/>
                        <a:pt x="63" y="8"/>
                        <a:pt x="1" y="25"/>
                      </a:cubicBezTo>
                      <a:lnTo>
                        <a:pt x="1" y="1685"/>
                      </a:lnTo>
                      <a:cubicBezTo>
                        <a:pt x="344" y="1485"/>
                        <a:pt x="564" y="1352"/>
                        <a:pt x="564" y="1352"/>
                      </a:cubicBezTo>
                      <a:cubicBezTo>
                        <a:pt x="907" y="1152"/>
                        <a:pt x="1024" y="706"/>
                        <a:pt x="824" y="358"/>
                      </a:cubicBezTo>
                      <a:cubicBezTo>
                        <a:pt x="687" y="128"/>
                        <a:pt x="441" y="0"/>
                        <a:pt x="191" y="0"/>
                      </a:cubicBezTo>
                      <a:close/>
                    </a:path>
                  </a:pathLst>
                </a:custGeom>
                <a:solidFill>
                  <a:srgbClr val="ffd0c8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32480" bIns="1324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09" name="Google Shape;226;p18"/>
                <p:cNvSpPr/>
                <p:nvPr/>
              </p:nvSpPr>
              <p:spPr>
                <a:xfrm>
                  <a:off x="4093560" y="2607840"/>
                  <a:ext cx="1082880" cy="63000"/>
                </a:xfrm>
                <a:custGeom>
                  <a:avLst/>
                  <a:gdLst>
                    <a:gd name="textAreaLeft" fmla="*/ 0 w 1082880"/>
                    <a:gd name="textAreaRight" fmla="*/ 1083240 w 108288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6372" h="403">
                      <a:moveTo>
                        <a:pt x="0" y="1"/>
                      </a:moveTo>
                      <a:lnTo>
                        <a:pt x="0" y="403"/>
                      </a:lnTo>
                      <a:lnTo>
                        <a:pt x="6372" y="403"/>
                      </a:lnTo>
                      <a:lnTo>
                        <a:pt x="637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31680" bIns="316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0" name="Google Shape;227;p18"/>
                <p:cNvSpPr/>
                <p:nvPr/>
              </p:nvSpPr>
              <p:spPr>
                <a:xfrm>
                  <a:off x="4402440" y="4100760"/>
                  <a:ext cx="821880" cy="226800"/>
                </a:xfrm>
                <a:custGeom>
                  <a:avLst/>
                  <a:gdLst>
                    <a:gd name="textAreaLeft" fmla="*/ 0 w 821880"/>
                    <a:gd name="textAreaRight" fmla="*/ 822240 w 821880"/>
                    <a:gd name="textAreaTop" fmla="*/ 0 h 226800"/>
                    <a:gd name="textAreaBottom" fmla="*/ 227160 h 226800"/>
                  </a:gdLst>
                  <a:ahLst/>
                  <a:rect l="textAreaLeft" t="textAreaTop" r="textAreaRight" b="textAreaBottom"/>
                  <a:pathLst>
                    <a:path w="4835" h="1446">
                      <a:moveTo>
                        <a:pt x="1588" y="657"/>
                      </a:moveTo>
                      <a:cubicBezTo>
                        <a:pt x="1637" y="657"/>
                        <a:pt x="1671" y="696"/>
                        <a:pt x="1671" y="740"/>
                      </a:cubicBezTo>
                      <a:lnTo>
                        <a:pt x="1671" y="1181"/>
                      </a:lnTo>
                      <a:cubicBezTo>
                        <a:pt x="1671" y="1225"/>
                        <a:pt x="1637" y="1260"/>
                        <a:pt x="1588" y="1260"/>
                      </a:cubicBezTo>
                      <a:lnTo>
                        <a:pt x="1147" y="1260"/>
                      </a:lnTo>
                      <a:cubicBezTo>
                        <a:pt x="1103" y="1260"/>
                        <a:pt x="1069" y="1225"/>
                        <a:pt x="1069" y="1181"/>
                      </a:cubicBezTo>
                      <a:lnTo>
                        <a:pt x="1069" y="740"/>
                      </a:lnTo>
                      <a:cubicBezTo>
                        <a:pt x="1069" y="696"/>
                        <a:pt x="1103" y="657"/>
                        <a:pt x="1147" y="657"/>
                      </a:cubicBezTo>
                      <a:lnTo>
                        <a:pt x="1588" y="657"/>
                      </a:lnTo>
                      <a:close/>
                      <a:moveTo>
                        <a:pt x="4835" y="1"/>
                      </a:moveTo>
                      <a:lnTo>
                        <a:pt x="4556" y="163"/>
                      </a:lnTo>
                      <a:lnTo>
                        <a:pt x="4556" y="496"/>
                      </a:lnTo>
                      <a:lnTo>
                        <a:pt x="1" y="496"/>
                      </a:lnTo>
                      <a:cubicBezTo>
                        <a:pt x="261" y="740"/>
                        <a:pt x="545" y="1054"/>
                        <a:pt x="775" y="1446"/>
                      </a:cubicBezTo>
                      <a:lnTo>
                        <a:pt x="4242" y="1446"/>
                      </a:lnTo>
                      <a:cubicBezTo>
                        <a:pt x="4355" y="1446"/>
                        <a:pt x="4463" y="1411"/>
                        <a:pt x="4556" y="1353"/>
                      </a:cubicBezTo>
                      <a:cubicBezTo>
                        <a:pt x="4722" y="1250"/>
                        <a:pt x="4835" y="1064"/>
                        <a:pt x="4835" y="853"/>
                      </a:cubicBezTo>
                      <a:lnTo>
                        <a:pt x="4835" y="1"/>
                      </a:lnTo>
                      <a:close/>
                    </a:path>
                  </a:pathLst>
                </a:custGeom>
                <a:solidFill>
                  <a:srgbClr val="bfc1b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13400" bIns="1134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1" name="Google Shape;228;p18"/>
                <p:cNvSpPr/>
                <p:nvPr/>
              </p:nvSpPr>
              <p:spPr>
                <a:xfrm>
                  <a:off x="5176800" y="3531960"/>
                  <a:ext cx="47160" cy="63000"/>
                </a:xfrm>
                <a:custGeom>
                  <a:avLst/>
                  <a:gdLst>
                    <a:gd name="textAreaLeft" fmla="*/ 0 w 47160"/>
                    <a:gd name="textAreaRight" fmla="*/ 47520 w 47160"/>
                    <a:gd name="textAreaTop" fmla="*/ 0 h 63000"/>
                    <a:gd name="textAreaBottom" fmla="*/ 63360 h 63000"/>
                  </a:gdLst>
                  <a:ahLst/>
                  <a:rect l="textAreaLeft" t="textAreaTop" r="textAreaRight" b="textAreaBottom"/>
                  <a:pathLst>
                    <a:path w="280" h="403">
                      <a:moveTo>
                        <a:pt x="280" y="1"/>
                      </a:moveTo>
                      <a:lnTo>
                        <a:pt x="1" y="162"/>
                      </a:lnTo>
                      <a:lnTo>
                        <a:pt x="1" y="402"/>
                      </a:lnTo>
                      <a:lnTo>
                        <a:pt x="280" y="241"/>
                      </a:lnTo>
                      <a:lnTo>
                        <a:pt x="280" y="1"/>
                      </a:lnTo>
                      <a:close/>
                    </a:path>
                  </a:pathLst>
                </a:custGeom>
                <a:solidFill>
                  <a:srgbClr val="bfc1b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31680" bIns="316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2" name="Google Shape;229;p18"/>
                <p:cNvSpPr/>
                <p:nvPr/>
              </p:nvSpPr>
              <p:spPr>
                <a:xfrm>
                  <a:off x="4046040" y="2458440"/>
                  <a:ext cx="1177920" cy="1219680"/>
                </a:xfrm>
                <a:custGeom>
                  <a:avLst/>
                  <a:gdLst>
                    <a:gd name="textAreaLeft" fmla="*/ 0 w 1177920"/>
                    <a:gd name="textAreaRight" fmla="*/ 1178280 w 1177920"/>
                    <a:gd name="textAreaTop" fmla="*/ 0 h 1219680"/>
                    <a:gd name="textAreaBottom" fmla="*/ 1220040 h 1219680"/>
                  </a:gdLst>
                  <a:ahLst/>
                  <a:rect l="textAreaLeft" t="textAreaTop" r="textAreaRight" b="textAreaBottom"/>
                  <a:pathLst>
                    <a:path w="6931" h="7764">
                      <a:moveTo>
                        <a:pt x="593" y="1"/>
                      </a:moveTo>
                      <a:cubicBezTo>
                        <a:pt x="265" y="1"/>
                        <a:pt x="1" y="270"/>
                        <a:pt x="1" y="593"/>
                      </a:cubicBezTo>
                      <a:lnTo>
                        <a:pt x="1" y="7763"/>
                      </a:lnTo>
                      <a:cubicBezTo>
                        <a:pt x="84" y="7724"/>
                        <a:pt x="177" y="7695"/>
                        <a:pt x="280" y="7685"/>
                      </a:cubicBezTo>
                      <a:lnTo>
                        <a:pt x="280" y="951"/>
                      </a:lnTo>
                      <a:lnTo>
                        <a:pt x="6652" y="951"/>
                      </a:lnTo>
                      <a:lnTo>
                        <a:pt x="6652" y="5310"/>
                      </a:lnTo>
                      <a:lnTo>
                        <a:pt x="6931" y="5148"/>
                      </a:lnTo>
                      <a:lnTo>
                        <a:pt x="6931" y="4555"/>
                      </a:lnTo>
                      <a:lnTo>
                        <a:pt x="6931" y="2895"/>
                      </a:lnTo>
                      <a:cubicBezTo>
                        <a:pt x="6931" y="1553"/>
                        <a:pt x="6931" y="593"/>
                        <a:pt x="6931" y="593"/>
                      </a:cubicBezTo>
                      <a:cubicBezTo>
                        <a:pt x="6931" y="270"/>
                        <a:pt x="6666" y="1"/>
                        <a:pt x="6338" y="1"/>
                      </a:cubicBezTo>
                      <a:lnTo>
                        <a:pt x="593" y="1"/>
                      </a:lnTo>
                      <a:close/>
                    </a:path>
                  </a:pathLst>
                </a:custGeom>
                <a:solidFill>
                  <a:srgbClr val="bfc1b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3" name="Google Shape;231;p18"/>
                <p:cNvSpPr/>
                <p:nvPr/>
              </p:nvSpPr>
              <p:spPr>
                <a:xfrm>
                  <a:off x="3923640" y="4850280"/>
                  <a:ext cx="1105560" cy="292680"/>
                </a:xfrm>
                <a:custGeom>
                  <a:avLst/>
                  <a:gdLst>
                    <a:gd name="textAreaLeft" fmla="*/ 0 w 1105560"/>
                    <a:gd name="textAreaRight" fmla="*/ 1105920 w 1105560"/>
                    <a:gd name="textAreaTop" fmla="*/ 0 h 292680"/>
                    <a:gd name="textAreaBottom" fmla="*/ 293040 h 292680"/>
                  </a:gdLst>
                  <a:ahLst/>
                  <a:rect l="textAreaLeft" t="textAreaTop" r="textAreaRight" b="textAreaBottom"/>
                  <a:pathLst>
                    <a:path w="6505" h="1866">
                      <a:moveTo>
                        <a:pt x="5873" y="598"/>
                      </a:moveTo>
                      <a:cubicBezTo>
                        <a:pt x="6054" y="598"/>
                        <a:pt x="6201" y="749"/>
                        <a:pt x="6201" y="931"/>
                      </a:cubicBezTo>
                      <a:cubicBezTo>
                        <a:pt x="6201" y="1117"/>
                        <a:pt x="6054" y="1264"/>
                        <a:pt x="5873" y="1264"/>
                      </a:cubicBezTo>
                      <a:cubicBezTo>
                        <a:pt x="5687" y="1264"/>
                        <a:pt x="5540" y="1117"/>
                        <a:pt x="5540" y="931"/>
                      </a:cubicBezTo>
                      <a:cubicBezTo>
                        <a:pt x="5540" y="749"/>
                        <a:pt x="5687" y="598"/>
                        <a:pt x="5873" y="598"/>
                      </a:cubicBezTo>
                      <a:close/>
                      <a:moveTo>
                        <a:pt x="1" y="0"/>
                      </a:moveTo>
                      <a:lnTo>
                        <a:pt x="1" y="1866"/>
                      </a:lnTo>
                      <a:lnTo>
                        <a:pt x="6505" y="1866"/>
                      </a:lnTo>
                      <a:lnTo>
                        <a:pt x="650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46520" bIns="14652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4" name="Google Shape;232;p18"/>
                <p:cNvSpPr/>
                <p:nvPr/>
              </p:nvSpPr>
              <p:spPr>
                <a:xfrm>
                  <a:off x="4865400" y="4944240"/>
                  <a:ext cx="112320" cy="104400"/>
                </a:xfrm>
                <a:custGeom>
                  <a:avLst/>
                  <a:gdLst>
                    <a:gd name="textAreaLeft" fmla="*/ 0 w 112320"/>
                    <a:gd name="textAreaRight" fmla="*/ 112680 w 112320"/>
                    <a:gd name="textAreaTop" fmla="*/ 0 h 104400"/>
                    <a:gd name="textAreaBottom" fmla="*/ 104760 h 104400"/>
                  </a:gdLst>
                  <a:ahLst/>
                  <a:rect l="textAreaLeft" t="textAreaTop" r="textAreaRight" b="textAreaBottom"/>
                  <a:pathLst>
                    <a:path w="663" h="667">
                      <a:moveTo>
                        <a:pt x="334" y="1"/>
                      </a:moveTo>
                      <a:cubicBezTo>
                        <a:pt x="148" y="1"/>
                        <a:pt x="1" y="152"/>
                        <a:pt x="1" y="334"/>
                      </a:cubicBezTo>
                      <a:cubicBezTo>
                        <a:pt x="1" y="520"/>
                        <a:pt x="148" y="667"/>
                        <a:pt x="334" y="667"/>
                      </a:cubicBezTo>
                      <a:cubicBezTo>
                        <a:pt x="515" y="667"/>
                        <a:pt x="662" y="520"/>
                        <a:pt x="662" y="334"/>
                      </a:cubicBezTo>
                      <a:cubicBezTo>
                        <a:pt x="662" y="152"/>
                        <a:pt x="515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9fafb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52200" bIns="522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5" name="Google Shape;233;p18"/>
                <p:cNvSpPr/>
                <p:nvPr/>
              </p:nvSpPr>
              <p:spPr>
                <a:xfrm>
                  <a:off x="4583880" y="4203720"/>
                  <a:ext cx="102240" cy="94320"/>
                </a:xfrm>
                <a:custGeom>
                  <a:avLst/>
                  <a:gdLst>
                    <a:gd name="textAreaLeft" fmla="*/ 0 w 102240"/>
                    <a:gd name="textAreaRight" fmla="*/ 102600 w 102240"/>
                    <a:gd name="textAreaTop" fmla="*/ 0 h 94320"/>
                    <a:gd name="textAreaBottom" fmla="*/ 94680 h 94320"/>
                  </a:gdLst>
                  <a:ahLst/>
                  <a:rect l="textAreaLeft" t="textAreaTop" r="textAreaRight" b="textAreaBottom"/>
                  <a:pathLst>
                    <a:path w="603" h="603">
                      <a:moveTo>
                        <a:pt x="79" y="0"/>
                      </a:moveTo>
                      <a:cubicBezTo>
                        <a:pt x="35" y="0"/>
                        <a:pt x="1" y="39"/>
                        <a:pt x="1" y="83"/>
                      </a:cubicBezTo>
                      <a:lnTo>
                        <a:pt x="1" y="524"/>
                      </a:lnTo>
                      <a:cubicBezTo>
                        <a:pt x="1" y="568"/>
                        <a:pt x="35" y="603"/>
                        <a:pt x="79" y="603"/>
                      </a:cubicBezTo>
                      <a:lnTo>
                        <a:pt x="520" y="603"/>
                      </a:lnTo>
                      <a:cubicBezTo>
                        <a:pt x="569" y="603"/>
                        <a:pt x="603" y="568"/>
                        <a:pt x="603" y="524"/>
                      </a:cubicBezTo>
                      <a:lnTo>
                        <a:pt x="603" y="83"/>
                      </a:lnTo>
                      <a:cubicBezTo>
                        <a:pt x="603" y="39"/>
                        <a:pt x="569" y="0"/>
                        <a:pt x="520" y="0"/>
                      </a:cubicBez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rgbClr val="a2a7a4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47160" bIns="471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6" name="Google Shape;234;p18"/>
                <p:cNvSpPr/>
                <p:nvPr/>
              </p:nvSpPr>
              <p:spPr>
                <a:xfrm>
                  <a:off x="4533840" y="4327560"/>
                  <a:ext cx="133920" cy="134280"/>
                </a:xfrm>
                <a:custGeom>
                  <a:avLst/>
                  <a:gdLst>
                    <a:gd name="textAreaLeft" fmla="*/ 0 w 133920"/>
                    <a:gd name="textAreaRight" fmla="*/ 134280 w 133920"/>
                    <a:gd name="textAreaTop" fmla="*/ 0 h 134280"/>
                    <a:gd name="textAreaBottom" fmla="*/ 134640 h 134280"/>
                  </a:gdLst>
                  <a:ahLst/>
                  <a:rect l="textAreaLeft" t="textAreaTop" r="textAreaRight" b="textAreaBottom"/>
                  <a:pathLst>
                    <a:path w="790" h="858">
                      <a:moveTo>
                        <a:pt x="1" y="1"/>
                      </a:moveTo>
                      <a:cubicBezTo>
                        <a:pt x="153" y="255"/>
                        <a:pt x="280" y="539"/>
                        <a:pt x="373" y="858"/>
                      </a:cubicBezTo>
                      <a:lnTo>
                        <a:pt x="789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c3b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67320" bIns="6732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7" name="Google Shape;235;p18"/>
                <p:cNvSpPr/>
                <p:nvPr/>
              </p:nvSpPr>
              <p:spPr>
                <a:xfrm>
                  <a:off x="4123440" y="2624760"/>
                  <a:ext cx="28080" cy="29160"/>
                </a:xfrm>
                <a:custGeom>
                  <a:avLst/>
                  <a:gdLst>
                    <a:gd name="textAreaLeft" fmla="*/ 0 w 28080"/>
                    <a:gd name="textAreaRight" fmla="*/ 28440 w 28080"/>
                    <a:gd name="textAreaTop" fmla="*/ 0 h 29160"/>
                    <a:gd name="textAreaBottom" fmla="*/ 29520 h 29160"/>
                  </a:gdLst>
                  <a:ahLst/>
                  <a:rect l="textAreaLeft" t="textAreaTop" r="textAreaRight" b="textAreaBottom"/>
                  <a:pathLst>
                    <a:path w="167" h="187">
                      <a:moveTo>
                        <a:pt x="0" y="1"/>
                      </a:moveTo>
                      <a:lnTo>
                        <a:pt x="0" y="187"/>
                      </a:lnTo>
                      <a:lnTo>
                        <a:pt x="167" y="9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9fafb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4760" bIns="147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8" name="Google Shape;236;p18"/>
                <p:cNvSpPr/>
                <p:nvPr/>
              </p:nvSpPr>
              <p:spPr>
                <a:xfrm>
                  <a:off x="4200120" y="2624760"/>
                  <a:ext cx="28080" cy="29160"/>
                </a:xfrm>
                <a:custGeom>
                  <a:avLst/>
                  <a:gdLst>
                    <a:gd name="textAreaLeft" fmla="*/ 0 w 28080"/>
                    <a:gd name="textAreaRight" fmla="*/ 28440 w 28080"/>
                    <a:gd name="textAreaTop" fmla="*/ 0 h 29160"/>
                    <a:gd name="textAreaBottom" fmla="*/ 29520 h 29160"/>
                  </a:gdLst>
                  <a:ahLst/>
                  <a:rect l="textAreaLeft" t="textAreaTop" r="textAreaRight" b="textAreaBottom"/>
                  <a:pathLst>
                    <a:path w="168" h="187">
                      <a:moveTo>
                        <a:pt x="1" y="1"/>
                      </a:moveTo>
                      <a:lnTo>
                        <a:pt x="1" y="187"/>
                      </a:lnTo>
                      <a:lnTo>
                        <a:pt x="167" y="9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fafb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4760" bIns="147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19" name="Google Shape;237;p18"/>
                <p:cNvSpPr/>
                <p:nvPr/>
              </p:nvSpPr>
              <p:spPr>
                <a:xfrm>
                  <a:off x="4161600" y="2624760"/>
                  <a:ext cx="28080" cy="29160"/>
                </a:xfrm>
                <a:custGeom>
                  <a:avLst/>
                  <a:gdLst>
                    <a:gd name="textAreaLeft" fmla="*/ 0 w 28080"/>
                    <a:gd name="textAreaRight" fmla="*/ 28440 w 28080"/>
                    <a:gd name="textAreaTop" fmla="*/ 0 h 29160"/>
                    <a:gd name="textAreaBottom" fmla="*/ 29520 h 29160"/>
                  </a:gdLst>
                  <a:ahLst/>
                  <a:rect l="textAreaLeft" t="textAreaTop" r="textAreaRight" b="textAreaBottom"/>
                  <a:pathLst>
                    <a:path w="168" h="187">
                      <a:moveTo>
                        <a:pt x="1" y="1"/>
                      </a:moveTo>
                      <a:lnTo>
                        <a:pt x="1" y="187"/>
                      </a:lnTo>
                      <a:lnTo>
                        <a:pt x="167" y="9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fafb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4760" bIns="147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20" name="Google Shape;238;p18"/>
                <p:cNvSpPr/>
                <p:nvPr/>
              </p:nvSpPr>
              <p:spPr>
                <a:xfrm>
                  <a:off x="4238280" y="2624760"/>
                  <a:ext cx="27360" cy="29160"/>
                </a:xfrm>
                <a:custGeom>
                  <a:avLst/>
                  <a:gdLst>
                    <a:gd name="textAreaLeft" fmla="*/ 0 w 27360"/>
                    <a:gd name="textAreaRight" fmla="*/ 27720 w 27360"/>
                    <a:gd name="textAreaTop" fmla="*/ 0 h 29160"/>
                    <a:gd name="textAreaBottom" fmla="*/ 29520 h 29160"/>
                  </a:gdLst>
                  <a:ahLst/>
                  <a:rect l="textAreaLeft" t="textAreaTop" r="textAreaRight" b="textAreaBottom"/>
                  <a:pathLst>
                    <a:path w="162" h="187">
                      <a:moveTo>
                        <a:pt x="0" y="1"/>
                      </a:moveTo>
                      <a:lnTo>
                        <a:pt x="0" y="187"/>
                      </a:lnTo>
                      <a:lnTo>
                        <a:pt x="162" y="9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9fafb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4760" bIns="147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21" name="Google Shape;239;p18"/>
                <p:cNvSpPr/>
                <p:nvPr/>
              </p:nvSpPr>
              <p:spPr>
                <a:xfrm>
                  <a:off x="5063400" y="2625480"/>
                  <a:ext cx="94680" cy="27360"/>
                </a:xfrm>
                <a:custGeom>
                  <a:avLst/>
                  <a:gdLst>
                    <a:gd name="textAreaLeft" fmla="*/ 0 w 94680"/>
                    <a:gd name="textAreaRight" fmla="*/ 95040 w 9468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559" h="177">
                      <a:moveTo>
                        <a:pt x="1" y="1"/>
                      </a:moveTo>
                      <a:lnTo>
                        <a:pt x="1" y="177"/>
                      </a:lnTo>
                      <a:lnTo>
                        <a:pt x="559" y="177"/>
                      </a:lnTo>
                      <a:lnTo>
                        <a:pt x="559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fafb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3680" bIns="136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22" name="Google Shape;240;p18"/>
                <p:cNvSpPr/>
                <p:nvPr/>
              </p:nvSpPr>
              <p:spPr>
                <a:xfrm>
                  <a:off x="5063400" y="2625480"/>
                  <a:ext cx="27360" cy="27360"/>
                </a:xfrm>
                <a:custGeom>
                  <a:avLst/>
                  <a:gdLst>
                    <a:gd name="textAreaLeft" fmla="*/ 0 w 27360"/>
                    <a:gd name="textAreaRight" fmla="*/ 27720 w 27360"/>
                    <a:gd name="textAreaTop" fmla="*/ 0 h 27360"/>
                    <a:gd name="textAreaBottom" fmla="*/ 27720 h 27360"/>
                  </a:gdLst>
                  <a:ahLst/>
                  <a:rect l="textAreaLeft" t="textAreaTop" r="textAreaRight" b="textAreaBottom"/>
                  <a:pathLst>
                    <a:path w="163" h="177">
                      <a:moveTo>
                        <a:pt x="1" y="1"/>
                      </a:moveTo>
                      <a:lnTo>
                        <a:pt x="1" y="177"/>
                      </a:lnTo>
                      <a:lnTo>
                        <a:pt x="162" y="177"/>
                      </a:lnTo>
                      <a:lnTo>
                        <a:pt x="162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3680" bIns="136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23" name="Google Shape;245;p18"/>
                <p:cNvSpPr/>
                <p:nvPr/>
              </p:nvSpPr>
              <p:spPr>
                <a:xfrm>
                  <a:off x="4507920" y="2544120"/>
                  <a:ext cx="253080" cy="15120"/>
                </a:xfrm>
                <a:custGeom>
                  <a:avLst/>
                  <a:gdLst>
                    <a:gd name="textAreaLeft" fmla="*/ 0 w 253080"/>
                    <a:gd name="textAreaRight" fmla="*/ 253440 w 253080"/>
                    <a:gd name="textAreaTop" fmla="*/ 0 h 15120"/>
                    <a:gd name="textAreaBottom" fmla="*/ 15480 h 15120"/>
                  </a:gdLst>
                  <a:ahLst/>
                  <a:rect l="textAreaLeft" t="textAreaTop" r="textAreaRight" b="textAreaBottom"/>
                  <a:pathLst>
                    <a:path w="1490" h="99">
                      <a:moveTo>
                        <a:pt x="50" y="0"/>
                      </a:moveTo>
                      <a:cubicBezTo>
                        <a:pt x="25" y="0"/>
                        <a:pt x="1" y="25"/>
                        <a:pt x="1" y="49"/>
                      </a:cubicBezTo>
                      <a:cubicBezTo>
                        <a:pt x="1" y="79"/>
                        <a:pt x="25" y="98"/>
                        <a:pt x="50" y="98"/>
                      </a:cubicBezTo>
                      <a:lnTo>
                        <a:pt x="1441" y="98"/>
                      </a:lnTo>
                      <a:cubicBezTo>
                        <a:pt x="1470" y="98"/>
                        <a:pt x="1490" y="79"/>
                        <a:pt x="1490" y="49"/>
                      </a:cubicBezTo>
                      <a:cubicBezTo>
                        <a:pt x="1490" y="25"/>
                        <a:pt x="1470" y="0"/>
                        <a:pt x="1441" y="0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a2a7a4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7560" bIns="75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24" name="Google Shape;246;p18"/>
                <p:cNvSpPr/>
                <p:nvPr/>
              </p:nvSpPr>
              <p:spPr>
                <a:xfrm>
                  <a:off x="4621680" y="2494800"/>
                  <a:ext cx="26280" cy="24480"/>
                </a:xfrm>
                <a:custGeom>
                  <a:avLst/>
                  <a:gdLst>
                    <a:gd name="textAreaLeft" fmla="*/ 0 w 26280"/>
                    <a:gd name="textAreaRight" fmla="*/ 26640 w 26280"/>
                    <a:gd name="textAreaTop" fmla="*/ 0 h 24480"/>
                    <a:gd name="textAreaBottom" fmla="*/ 24840 h 24480"/>
                  </a:gdLst>
                  <a:ahLst/>
                  <a:rect l="textAreaLeft" t="textAreaTop" r="textAreaRight" b="textAreaBottom"/>
                  <a:pathLst>
                    <a:path w="157" h="157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78"/>
                      </a:cubicBezTo>
                      <a:cubicBezTo>
                        <a:pt x="0" y="122"/>
                        <a:pt x="34" y="157"/>
                        <a:pt x="78" y="157"/>
                      </a:cubicBezTo>
                      <a:cubicBezTo>
                        <a:pt x="122" y="157"/>
                        <a:pt x="157" y="122"/>
                        <a:pt x="157" y="78"/>
                      </a:cubicBezTo>
                      <a:cubicBezTo>
                        <a:pt x="157" y="34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a2a7a4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2240" bIns="122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25" name="Google Shape;230;p18"/>
                <p:cNvSpPr/>
                <p:nvPr/>
              </p:nvSpPr>
              <p:spPr>
                <a:xfrm>
                  <a:off x="3971160" y="3665160"/>
                  <a:ext cx="1205280" cy="1184760"/>
                </a:xfrm>
                <a:custGeom>
                  <a:avLst/>
                  <a:gdLst>
                    <a:gd name="textAreaLeft" fmla="*/ 0 w 1205280"/>
                    <a:gd name="textAreaRight" fmla="*/ 1205640 w 1205280"/>
                    <a:gd name="textAreaTop" fmla="*/ 0 h 1184760"/>
                    <a:gd name="textAreaBottom" fmla="*/ 1185120 h 1184760"/>
                  </a:gdLst>
                  <a:ahLst/>
                  <a:rect l="textAreaLeft" t="textAreaTop" r="textAreaRight" b="textAreaBottom"/>
                  <a:pathLst>
                    <a:path w="7092" h="7543">
                      <a:moveTo>
                        <a:pt x="793" y="0"/>
                      </a:moveTo>
                      <a:cubicBezTo>
                        <a:pt x="769" y="0"/>
                        <a:pt x="745" y="0"/>
                        <a:pt x="720" y="5"/>
                      </a:cubicBezTo>
                      <a:cubicBezTo>
                        <a:pt x="617" y="15"/>
                        <a:pt x="524" y="44"/>
                        <a:pt x="441" y="83"/>
                      </a:cubicBezTo>
                      <a:cubicBezTo>
                        <a:pt x="181" y="216"/>
                        <a:pt x="0" y="485"/>
                        <a:pt x="0" y="793"/>
                      </a:cubicBezTo>
                      <a:lnTo>
                        <a:pt x="0" y="1455"/>
                      </a:lnTo>
                      <a:lnTo>
                        <a:pt x="0" y="7542"/>
                      </a:lnTo>
                      <a:lnTo>
                        <a:pt x="5186" y="7542"/>
                      </a:lnTo>
                      <a:lnTo>
                        <a:pt x="5186" y="6798"/>
                      </a:lnTo>
                      <a:lnTo>
                        <a:pt x="6097" y="6156"/>
                      </a:lnTo>
                      <a:cubicBezTo>
                        <a:pt x="6719" y="5715"/>
                        <a:pt x="7092" y="5000"/>
                        <a:pt x="7092" y="4241"/>
                      </a:cubicBezTo>
                      <a:lnTo>
                        <a:pt x="7092" y="4124"/>
                      </a:lnTo>
                      <a:cubicBezTo>
                        <a:pt x="6999" y="4182"/>
                        <a:pt x="6891" y="4217"/>
                        <a:pt x="6778" y="4217"/>
                      </a:cubicBezTo>
                      <a:lnTo>
                        <a:pt x="4099" y="4217"/>
                      </a:lnTo>
                      <a:lnTo>
                        <a:pt x="3683" y="5074"/>
                      </a:lnTo>
                      <a:cubicBezTo>
                        <a:pt x="3590" y="4755"/>
                        <a:pt x="3463" y="4471"/>
                        <a:pt x="3311" y="4217"/>
                      </a:cubicBezTo>
                      <a:cubicBezTo>
                        <a:pt x="3081" y="3825"/>
                        <a:pt x="2797" y="3511"/>
                        <a:pt x="2537" y="3267"/>
                      </a:cubicBezTo>
                      <a:cubicBezTo>
                        <a:pt x="2263" y="3012"/>
                        <a:pt x="2013" y="2831"/>
                        <a:pt x="1846" y="2723"/>
                      </a:cubicBezTo>
                      <a:lnTo>
                        <a:pt x="1846" y="1455"/>
                      </a:lnTo>
                      <a:lnTo>
                        <a:pt x="2292" y="1455"/>
                      </a:lnTo>
                      <a:cubicBezTo>
                        <a:pt x="2943" y="1455"/>
                        <a:pt x="3472" y="926"/>
                        <a:pt x="3472" y="274"/>
                      </a:cubicBezTo>
                      <a:lnTo>
                        <a:pt x="3472" y="0"/>
                      </a:lnTo>
                      <a:lnTo>
                        <a:pt x="793" y="0"/>
                      </a:lnTo>
                      <a:close/>
                    </a:path>
                  </a:pathLst>
                </a:custGeom>
                <a:solidFill>
                  <a:srgbClr val="ffd0c8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  <p:grpSp>
            <p:nvGrpSpPr>
              <p:cNvPr id="226" name="Google Shape;254;p18"/>
              <p:cNvGrpSpPr/>
              <p:nvPr/>
            </p:nvGrpSpPr>
            <p:grpSpPr>
              <a:xfrm>
                <a:off x="6020280" y="1429200"/>
                <a:ext cx="1293840" cy="600480"/>
                <a:chOff x="6020280" y="1429200"/>
                <a:chExt cx="1293840" cy="600480"/>
              </a:xfrm>
            </p:grpSpPr>
            <p:sp>
              <p:nvSpPr>
                <p:cNvPr id="227" name="Google Shape;255;p18"/>
                <p:cNvSpPr/>
                <p:nvPr/>
              </p:nvSpPr>
              <p:spPr>
                <a:xfrm>
                  <a:off x="6195960" y="1429200"/>
                  <a:ext cx="1112400" cy="552240"/>
                </a:xfrm>
                <a:custGeom>
                  <a:avLst/>
                  <a:gdLst>
                    <a:gd name="textAreaLeft" fmla="*/ 0 w 1112400"/>
                    <a:gd name="textAreaRight" fmla="*/ 1112760 w 1112400"/>
                    <a:gd name="textAreaTop" fmla="*/ 0 h 552240"/>
                    <a:gd name="textAreaBottom" fmla="*/ 552600 h 552240"/>
                  </a:gdLst>
                  <a:ahLst/>
                  <a:rect l="textAreaLeft" t="textAreaTop" r="textAreaRight" b="textAreaBottom"/>
                  <a:pathLst>
                    <a:path w="6544" h="3517">
                      <a:moveTo>
                        <a:pt x="6544" y="0"/>
                      </a:moveTo>
                      <a:lnTo>
                        <a:pt x="1" y="1866"/>
                      </a:lnTo>
                      <a:lnTo>
                        <a:pt x="1495" y="3291"/>
                      </a:lnTo>
                      <a:lnTo>
                        <a:pt x="1735" y="3517"/>
                      </a:lnTo>
                      <a:lnTo>
                        <a:pt x="654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28" name="Google Shape;256;p18"/>
                <p:cNvSpPr/>
                <p:nvPr/>
              </p:nvSpPr>
              <p:spPr>
                <a:xfrm>
                  <a:off x="6020280" y="1434600"/>
                  <a:ext cx="1293840" cy="293040"/>
                </a:xfrm>
                <a:custGeom>
                  <a:avLst/>
                  <a:gdLst>
                    <a:gd name="textAreaLeft" fmla="*/ 0 w 1293840"/>
                    <a:gd name="textAreaRight" fmla="*/ 1294200 w 1293840"/>
                    <a:gd name="textAreaTop" fmla="*/ 0 h 293040"/>
                    <a:gd name="textAreaBottom" fmla="*/ 293400 h 293040"/>
                  </a:gdLst>
                  <a:ahLst/>
                  <a:rect l="textAreaLeft" t="textAreaTop" r="textAreaRight" b="textAreaBottom"/>
                  <a:pathLst>
                    <a:path w="7611" h="1867">
                      <a:moveTo>
                        <a:pt x="7611" y="0"/>
                      </a:moveTo>
                      <a:lnTo>
                        <a:pt x="0" y="843"/>
                      </a:lnTo>
                      <a:lnTo>
                        <a:pt x="1068" y="1866"/>
                      </a:lnTo>
                      <a:lnTo>
                        <a:pt x="7611" y="0"/>
                      </a:lnTo>
                      <a:close/>
                    </a:path>
                  </a:pathLst>
                </a:custGeom>
                <a:solidFill>
                  <a:srgbClr val="70889d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46520" bIns="14652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29" name="Google Shape;257;p18"/>
                <p:cNvSpPr/>
                <p:nvPr/>
              </p:nvSpPr>
              <p:spPr>
                <a:xfrm>
                  <a:off x="6201720" y="1716840"/>
                  <a:ext cx="253800" cy="312840"/>
                </a:xfrm>
                <a:custGeom>
                  <a:avLst/>
                  <a:gdLst>
                    <a:gd name="textAreaLeft" fmla="*/ 0 w 253800"/>
                    <a:gd name="textAreaRight" fmla="*/ 254160 w 253800"/>
                    <a:gd name="textAreaTop" fmla="*/ 0 h 312840"/>
                    <a:gd name="textAreaBottom" fmla="*/ 313200 h 312840"/>
                  </a:gdLst>
                  <a:ahLst/>
                  <a:rect l="textAreaLeft" t="textAreaTop" r="textAreaRight" b="textAreaBottom"/>
                  <a:pathLst>
                    <a:path w="1495" h="1994">
                      <a:moveTo>
                        <a:pt x="1" y="0"/>
                      </a:moveTo>
                      <a:lnTo>
                        <a:pt x="618" y="1994"/>
                      </a:lnTo>
                      <a:cubicBezTo>
                        <a:pt x="618" y="1994"/>
                        <a:pt x="966" y="1768"/>
                        <a:pt x="1495" y="1425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e5e6c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56600" bIns="1566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  <p:grpSp>
            <p:nvGrpSpPr>
              <p:cNvPr id="230" name="Google Shape;258;p18"/>
              <p:cNvGrpSpPr/>
              <p:nvPr/>
            </p:nvGrpSpPr>
            <p:grpSpPr>
              <a:xfrm>
                <a:off x="2170080" y="2817360"/>
                <a:ext cx="874080" cy="807120"/>
                <a:chOff x="2170080" y="2817360"/>
                <a:chExt cx="874080" cy="807120"/>
              </a:xfrm>
            </p:grpSpPr>
            <p:sp>
              <p:nvSpPr>
                <p:cNvPr id="231" name="Google Shape;259;p18"/>
                <p:cNvSpPr/>
                <p:nvPr/>
              </p:nvSpPr>
              <p:spPr>
                <a:xfrm>
                  <a:off x="2170080" y="2817360"/>
                  <a:ext cx="764280" cy="705960"/>
                </a:xfrm>
                <a:custGeom>
                  <a:avLst/>
                  <a:gdLst>
                    <a:gd name="textAreaLeft" fmla="*/ 0 w 764280"/>
                    <a:gd name="textAreaRight" fmla="*/ 764640 w 764280"/>
                    <a:gd name="textAreaTop" fmla="*/ 0 h 705960"/>
                    <a:gd name="textAreaBottom" fmla="*/ 706320 h 705960"/>
                  </a:gdLst>
                  <a:ahLst/>
                  <a:rect l="textAreaLeft" t="textAreaTop" r="textAreaRight" b="textAreaBottom"/>
                  <a:pathLst>
                    <a:path w="4497" h="4496">
                      <a:moveTo>
                        <a:pt x="2249" y="0"/>
                      </a:moveTo>
                      <a:cubicBezTo>
                        <a:pt x="1010" y="0"/>
                        <a:pt x="1" y="1009"/>
                        <a:pt x="1" y="2248"/>
                      </a:cubicBezTo>
                      <a:cubicBezTo>
                        <a:pt x="1" y="3492"/>
                        <a:pt x="1010" y="4496"/>
                        <a:pt x="2249" y="4496"/>
                      </a:cubicBezTo>
                      <a:cubicBezTo>
                        <a:pt x="2450" y="4496"/>
                        <a:pt x="2646" y="4471"/>
                        <a:pt x="2832" y="4422"/>
                      </a:cubicBezTo>
                      <a:lnTo>
                        <a:pt x="2499" y="3179"/>
                      </a:lnTo>
                      <a:cubicBezTo>
                        <a:pt x="2420" y="3203"/>
                        <a:pt x="2337" y="3213"/>
                        <a:pt x="2249" y="3213"/>
                      </a:cubicBezTo>
                      <a:cubicBezTo>
                        <a:pt x="1720" y="3213"/>
                        <a:pt x="1284" y="2782"/>
                        <a:pt x="1284" y="2248"/>
                      </a:cubicBezTo>
                      <a:cubicBezTo>
                        <a:pt x="1284" y="1714"/>
                        <a:pt x="1720" y="1283"/>
                        <a:pt x="2249" y="1283"/>
                      </a:cubicBezTo>
                      <a:cubicBezTo>
                        <a:pt x="2783" y="1283"/>
                        <a:pt x="3214" y="1714"/>
                        <a:pt x="3214" y="2248"/>
                      </a:cubicBezTo>
                      <a:cubicBezTo>
                        <a:pt x="3214" y="2336"/>
                        <a:pt x="3204" y="2419"/>
                        <a:pt x="3184" y="2498"/>
                      </a:cubicBezTo>
                      <a:lnTo>
                        <a:pt x="4423" y="2831"/>
                      </a:lnTo>
                      <a:cubicBezTo>
                        <a:pt x="4472" y="2645"/>
                        <a:pt x="4497" y="2449"/>
                        <a:pt x="4497" y="2248"/>
                      </a:cubicBezTo>
                      <a:cubicBezTo>
                        <a:pt x="4497" y="1009"/>
                        <a:pt x="3493" y="0"/>
                        <a:pt x="2249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32" name="Google Shape;260;p18"/>
                <p:cNvSpPr/>
                <p:nvPr/>
              </p:nvSpPr>
              <p:spPr>
                <a:xfrm>
                  <a:off x="2295720" y="2933280"/>
                  <a:ext cx="512640" cy="473760"/>
                </a:xfrm>
                <a:custGeom>
                  <a:avLst/>
                  <a:gdLst>
                    <a:gd name="textAreaLeft" fmla="*/ 0 w 512640"/>
                    <a:gd name="textAreaRight" fmla="*/ 513000 w 512640"/>
                    <a:gd name="textAreaTop" fmla="*/ 0 h 473760"/>
                    <a:gd name="textAreaBottom" fmla="*/ 474120 h 473760"/>
                  </a:gdLst>
                  <a:ahLst/>
                  <a:rect l="textAreaLeft" t="textAreaTop" r="textAreaRight" b="textAreaBottom"/>
                  <a:pathLst>
                    <a:path w="3018" h="3018">
                      <a:moveTo>
                        <a:pt x="1509" y="89"/>
                      </a:moveTo>
                      <a:cubicBezTo>
                        <a:pt x="2297" y="89"/>
                        <a:pt x="2934" y="725"/>
                        <a:pt x="2934" y="1509"/>
                      </a:cubicBezTo>
                      <a:cubicBezTo>
                        <a:pt x="2934" y="1636"/>
                        <a:pt x="2919" y="1759"/>
                        <a:pt x="2885" y="1876"/>
                      </a:cubicBezTo>
                      <a:cubicBezTo>
                        <a:pt x="2753" y="2371"/>
                        <a:pt x="2366" y="2753"/>
                        <a:pt x="1876" y="2885"/>
                      </a:cubicBezTo>
                      <a:cubicBezTo>
                        <a:pt x="1759" y="2915"/>
                        <a:pt x="1636" y="2934"/>
                        <a:pt x="1509" y="2934"/>
                      </a:cubicBezTo>
                      <a:cubicBezTo>
                        <a:pt x="725" y="2934"/>
                        <a:pt x="89" y="2293"/>
                        <a:pt x="89" y="1509"/>
                      </a:cubicBezTo>
                      <a:cubicBezTo>
                        <a:pt x="89" y="725"/>
                        <a:pt x="725" y="89"/>
                        <a:pt x="1509" y="89"/>
                      </a:cubicBezTo>
                      <a:close/>
                      <a:moveTo>
                        <a:pt x="1509" y="1"/>
                      </a:moveTo>
                      <a:cubicBezTo>
                        <a:pt x="676" y="1"/>
                        <a:pt x="1" y="676"/>
                        <a:pt x="1" y="1509"/>
                      </a:cubicBezTo>
                      <a:cubicBezTo>
                        <a:pt x="1" y="2342"/>
                        <a:pt x="676" y="3017"/>
                        <a:pt x="1509" y="3017"/>
                      </a:cubicBezTo>
                      <a:cubicBezTo>
                        <a:pt x="1641" y="3017"/>
                        <a:pt x="1773" y="3003"/>
                        <a:pt x="1901" y="2968"/>
                      </a:cubicBezTo>
                      <a:cubicBezTo>
                        <a:pt x="2420" y="2831"/>
                        <a:pt x="2826" y="2420"/>
                        <a:pt x="2968" y="1901"/>
                      </a:cubicBezTo>
                      <a:cubicBezTo>
                        <a:pt x="3003" y="1773"/>
                        <a:pt x="3017" y="1641"/>
                        <a:pt x="3017" y="1509"/>
                      </a:cubicBezTo>
                      <a:cubicBezTo>
                        <a:pt x="3017" y="676"/>
                        <a:pt x="2341" y="1"/>
                        <a:pt x="15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33" name="Google Shape;261;p18"/>
                <p:cNvSpPr/>
                <p:nvPr/>
              </p:nvSpPr>
              <p:spPr>
                <a:xfrm>
                  <a:off x="2388240" y="3018960"/>
                  <a:ext cx="327960" cy="302760"/>
                </a:xfrm>
                <a:custGeom>
                  <a:avLst/>
                  <a:gdLst>
                    <a:gd name="textAreaLeft" fmla="*/ 0 w 327960"/>
                    <a:gd name="textAreaRight" fmla="*/ 328320 w 327960"/>
                    <a:gd name="textAreaTop" fmla="*/ 0 h 302760"/>
                    <a:gd name="textAreaBottom" fmla="*/ 303120 h 302760"/>
                  </a:gdLst>
                  <a:ahLst/>
                  <a:rect l="textAreaLeft" t="textAreaTop" r="textAreaRight" b="textAreaBottom"/>
                  <a:pathLst>
                    <a:path w="1930" h="1930">
                      <a:moveTo>
                        <a:pt x="965" y="0"/>
                      </a:moveTo>
                      <a:cubicBezTo>
                        <a:pt x="431" y="0"/>
                        <a:pt x="0" y="431"/>
                        <a:pt x="0" y="965"/>
                      </a:cubicBezTo>
                      <a:cubicBezTo>
                        <a:pt x="0" y="1499"/>
                        <a:pt x="431" y="1930"/>
                        <a:pt x="965" y="1930"/>
                      </a:cubicBezTo>
                      <a:cubicBezTo>
                        <a:pt x="1053" y="1930"/>
                        <a:pt x="1136" y="1920"/>
                        <a:pt x="1215" y="1896"/>
                      </a:cubicBezTo>
                      <a:lnTo>
                        <a:pt x="965" y="965"/>
                      </a:lnTo>
                      <a:lnTo>
                        <a:pt x="1900" y="1215"/>
                      </a:lnTo>
                      <a:cubicBezTo>
                        <a:pt x="1920" y="1136"/>
                        <a:pt x="1930" y="1053"/>
                        <a:pt x="1930" y="965"/>
                      </a:cubicBezTo>
                      <a:cubicBezTo>
                        <a:pt x="1930" y="431"/>
                        <a:pt x="1499" y="0"/>
                        <a:pt x="965" y="0"/>
                      </a:cubicBezTo>
                      <a:close/>
                    </a:path>
                  </a:pathLst>
                </a:custGeom>
                <a:solidFill>
                  <a:srgbClr val="b83f65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51560" bIns="1515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grpSp>
              <p:nvGrpSpPr>
                <p:cNvPr id="234" name="Google Shape;262;p18"/>
                <p:cNvGrpSpPr/>
                <p:nvPr/>
              </p:nvGrpSpPr>
              <p:grpSpPr>
                <a:xfrm>
                  <a:off x="2552040" y="3170160"/>
                  <a:ext cx="492120" cy="453600"/>
                  <a:chOff x="2552040" y="3170160"/>
                  <a:chExt cx="492120" cy="453600"/>
                </a:xfrm>
              </p:grpSpPr>
              <p:sp>
                <p:nvSpPr>
                  <p:cNvPr id="235" name="Google Shape;263;p18"/>
                  <p:cNvSpPr/>
                  <p:nvPr/>
                </p:nvSpPr>
                <p:spPr>
                  <a:xfrm>
                    <a:off x="2651040" y="3261600"/>
                    <a:ext cx="393120" cy="362160"/>
                  </a:xfrm>
                  <a:custGeom>
                    <a:avLst/>
                    <a:gdLst>
                      <a:gd name="textAreaLeft" fmla="*/ 0 w 393120"/>
                      <a:gd name="textAreaRight" fmla="*/ 393480 w 393120"/>
                      <a:gd name="textAreaTop" fmla="*/ 0 h 362160"/>
                      <a:gd name="textAreaBottom" fmla="*/ 362520 h 362160"/>
                    </a:gdLst>
                    <a:ahLst/>
                    <a:rect l="textAreaLeft" t="textAreaTop" r="textAreaRight" b="textAreaBottom"/>
                    <a:pathLst>
                      <a:path w="2313" h="2308">
                        <a:moveTo>
                          <a:pt x="1592" y="1"/>
                        </a:moveTo>
                        <a:cubicBezTo>
                          <a:pt x="1382" y="775"/>
                          <a:pt x="774" y="1382"/>
                          <a:pt x="1" y="1592"/>
                        </a:cubicBezTo>
                        <a:lnTo>
                          <a:pt x="138" y="2097"/>
                        </a:lnTo>
                        <a:lnTo>
                          <a:pt x="755" y="1480"/>
                        </a:lnTo>
                        <a:lnTo>
                          <a:pt x="1583" y="2307"/>
                        </a:lnTo>
                        <a:lnTo>
                          <a:pt x="2312" y="1583"/>
                        </a:lnTo>
                        <a:lnTo>
                          <a:pt x="1480" y="755"/>
                        </a:lnTo>
                        <a:lnTo>
                          <a:pt x="2097" y="138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82880" rIns="182880" tIns="181080" bIns="18108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IN" sz="36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236" name="Google Shape;264;p18"/>
                  <p:cNvSpPr/>
                  <p:nvPr/>
                </p:nvSpPr>
                <p:spPr>
                  <a:xfrm>
                    <a:off x="2594520" y="3209400"/>
                    <a:ext cx="327240" cy="302400"/>
                  </a:xfrm>
                  <a:custGeom>
                    <a:avLst/>
                    <a:gdLst>
                      <a:gd name="textAreaLeft" fmla="*/ 0 w 327240"/>
                      <a:gd name="textAreaRight" fmla="*/ 327600 w 327240"/>
                      <a:gd name="textAreaTop" fmla="*/ 0 h 302400"/>
                      <a:gd name="textAreaBottom" fmla="*/ 302760 h 302400"/>
                    </a:gdLst>
                    <a:ahLst/>
                    <a:rect l="textAreaLeft" t="textAreaTop" r="textAreaRight" b="textAreaBottom"/>
                    <a:pathLst>
                      <a:path w="1926" h="1926">
                        <a:moveTo>
                          <a:pt x="686" y="1"/>
                        </a:moveTo>
                        <a:cubicBezTo>
                          <a:pt x="593" y="334"/>
                          <a:pt x="334" y="593"/>
                          <a:pt x="1" y="682"/>
                        </a:cubicBezTo>
                        <a:lnTo>
                          <a:pt x="334" y="1925"/>
                        </a:lnTo>
                        <a:cubicBezTo>
                          <a:pt x="1107" y="1715"/>
                          <a:pt x="1720" y="1108"/>
                          <a:pt x="1925" y="334"/>
                        </a:cubicBezTo>
                        <a:lnTo>
                          <a:pt x="68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82880" rIns="182880" tIns="151200" bIns="15120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IN" sz="36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237" name="Google Shape;265;p18"/>
                  <p:cNvSpPr/>
                  <p:nvPr/>
                </p:nvSpPr>
                <p:spPr>
                  <a:xfrm>
                    <a:off x="2552040" y="3170160"/>
                    <a:ext cx="158760" cy="145800"/>
                  </a:xfrm>
                  <a:custGeom>
                    <a:avLst/>
                    <a:gdLst>
                      <a:gd name="textAreaLeft" fmla="*/ 0 w 158760"/>
                      <a:gd name="textAreaRight" fmla="*/ 159120 w 158760"/>
                      <a:gd name="textAreaTop" fmla="*/ 0 h 145800"/>
                      <a:gd name="textAreaBottom" fmla="*/ 146160 h 145800"/>
                    </a:gdLst>
                    <a:ahLst/>
                    <a:rect l="textAreaLeft" t="textAreaTop" r="textAreaRight" b="textAreaBottom"/>
                    <a:pathLst>
                      <a:path w="937" h="932">
                        <a:moveTo>
                          <a:pt x="1" y="1"/>
                        </a:moveTo>
                        <a:lnTo>
                          <a:pt x="251" y="932"/>
                        </a:lnTo>
                        <a:cubicBezTo>
                          <a:pt x="584" y="843"/>
                          <a:pt x="843" y="584"/>
                          <a:pt x="936" y="251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182880" rIns="182880" tIns="73080" bIns="73080" anchor="ctr">
                    <a:noAutofit/>
                  </a:bodyPr>
                  <a:p>
                    <a:pPr>
                      <a:lnSpc>
                        <a:spcPct val="100000"/>
                      </a:lnSpc>
                    </a:pPr>
                    <a:endParaRPr b="0" lang="en-IN" sz="36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  <p:sp>
              <p:nvSpPr>
                <p:cNvPr id="238" name="Google Shape;266;p18"/>
                <p:cNvSpPr/>
                <p:nvPr/>
              </p:nvSpPr>
              <p:spPr>
                <a:xfrm rot="13500000">
                  <a:off x="2455920" y="3050280"/>
                  <a:ext cx="455040" cy="483840"/>
                </a:xfrm>
                <a:custGeom>
                  <a:avLst/>
                  <a:gdLst>
                    <a:gd name="textAreaLeft" fmla="*/ 0 w 455040"/>
                    <a:gd name="textAreaRight" fmla="*/ 455400 w 455040"/>
                    <a:gd name="textAreaTop" fmla="*/ 0 h 483840"/>
                    <a:gd name="textAreaBottom" fmla="*/ 484200 h 483840"/>
                  </a:gdLst>
                  <a:ahLst/>
                  <a:rect l="textAreaLeft" t="textAreaTop" r="textAreaRight" b="textAreaBottom"/>
                  <a:pathLst>
                    <a:path w="1407" h="1622">
                      <a:moveTo>
                        <a:pt x="1" y="1"/>
                      </a:moveTo>
                      <a:lnTo>
                        <a:pt x="1" y="1622"/>
                      </a:lnTo>
                      <a:lnTo>
                        <a:pt x="1406" y="8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IN" sz="36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  <p:grpSp>
            <p:nvGrpSpPr>
              <p:cNvPr id="239" name="Google Shape;267;p18"/>
              <p:cNvGrpSpPr/>
              <p:nvPr/>
            </p:nvGrpSpPr>
            <p:grpSpPr>
              <a:xfrm>
                <a:off x="5762520" y="2825640"/>
                <a:ext cx="2893680" cy="1070280"/>
                <a:chOff x="5762520" y="2825640"/>
                <a:chExt cx="2893680" cy="1070280"/>
              </a:xfrm>
            </p:grpSpPr>
            <p:sp>
              <p:nvSpPr>
                <p:cNvPr id="240" name="Google Shape;268;p18"/>
                <p:cNvSpPr/>
                <p:nvPr/>
              </p:nvSpPr>
              <p:spPr>
                <a:xfrm flipH="1">
                  <a:off x="6118560" y="2825640"/>
                  <a:ext cx="1159200" cy="1070280"/>
                </a:xfrm>
                <a:custGeom>
                  <a:avLst/>
                  <a:gdLst>
                    <a:gd name="textAreaLeft" fmla="*/ 360 w 1159200"/>
                    <a:gd name="textAreaRight" fmla="*/ 1159920 w 1159200"/>
                    <a:gd name="textAreaTop" fmla="*/ 0 h 1070280"/>
                    <a:gd name="textAreaBottom" fmla="*/ 1070640 h 1070280"/>
                  </a:gdLst>
                  <a:ahLst/>
                  <a:rect l="textAreaLeft" t="textAreaTop" r="textAreaRight" b="textAreaBottom"/>
                  <a:pathLst>
                    <a:path w="6819" h="6814">
                      <a:moveTo>
                        <a:pt x="3409" y="128"/>
                      </a:moveTo>
                      <a:cubicBezTo>
                        <a:pt x="5217" y="128"/>
                        <a:pt x="6691" y="1598"/>
                        <a:pt x="6691" y="3405"/>
                      </a:cubicBezTo>
                      <a:cubicBezTo>
                        <a:pt x="6691" y="5217"/>
                        <a:pt x="5217" y="6686"/>
                        <a:pt x="3409" y="6686"/>
                      </a:cubicBezTo>
                      <a:cubicBezTo>
                        <a:pt x="1602" y="6686"/>
                        <a:pt x="128" y="5217"/>
                        <a:pt x="128" y="3405"/>
                      </a:cubicBezTo>
                      <a:cubicBezTo>
                        <a:pt x="128" y="1598"/>
                        <a:pt x="1602" y="128"/>
                        <a:pt x="3409" y="128"/>
                      </a:cubicBezTo>
                      <a:close/>
                      <a:moveTo>
                        <a:pt x="3409" y="1"/>
                      </a:moveTo>
                      <a:cubicBezTo>
                        <a:pt x="1529" y="1"/>
                        <a:pt x="1" y="1529"/>
                        <a:pt x="1" y="3405"/>
                      </a:cubicBezTo>
                      <a:cubicBezTo>
                        <a:pt x="1" y="5285"/>
                        <a:pt x="1529" y="6813"/>
                        <a:pt x="3409" y="6813"/>
                      </a:cubicBezTo>
                      <a:cubicBezTo>
                        <a:pt x="5290" y="6813"/>
                        <a:pt x="6818" y="5285"/>
                        <a:pt x="6818" y="3405"/>
                      </a:cubicBezTo>
                      <a:cubicBezTo>
                        <a:pt x="6818" y="1529"/>
                        <a:pt x="5290" y="1"/>
                        <a:pt x="3409" y="1"/>
                      </a:cubicBezTo>
                      <a:close/>
                    </a:path>
                  </a:pathLst>
                </a:custGeom>
                <a:solidFill>
                  <a:srgbClr val="e7e7e6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41" name="Google Shape;270;p18"/>
                <p:cNvSpPr/>
                <p:nvPr/>
              </p:nvSpPr>
              <p:spPr>
                <a:xfrm>
                  <a:off x="6860160" y="2915280"/>
                  <a:ext cx="1796040" cy="3376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168840" bIns="168840" anchor="ctr">
                  <a:noAutofit/>
                </a:bodyPr>
                <a:p>
                  <a:pPr algn="r">
                    <a:lnSpc>
                      <a:spcPct val="100000"/>
                    </a:lnSpc>
                  </a:pPr>
                  <a:r>
                    <a:rPr b="0" lang="en" sz="2000" spc="-1" strike="noStrike">
                      <a:solidFill>
                        <a:schemeClr val="accent4"/>
                      </a:solidFill>
                      <a:latin typeface="Arial"/>
                      <a:ea typeface="Fira Sans Extra Condensed Medium"/>
                    </a:rPr>
                    <a:t>Mess </a:t>
                  </a:r>
                  <a:r>
                    <a:rPr b="0" lang="en" sz="1800" spc="-1" strike="noStrike">
                      <a:solidFill>
                        <a:schemeClr val="accent4"/>
                      </a:solidFill>
                      <a:latin typeface="Arial"/>
                      <a:ea typeface="Fira Sans Extra Condensed Medium"/>
                    </a:rPr>
                    <a:t>Waste</a:t>
                  </a:r>
                  <a:r>
                    <a:rPr b="0" lang="en" sz="2000" spc="-1" strike="noStrike">
                      <a:solidFill>
                        <a:schemeClr val="accent4"/>
                      </a:solidFill>
                      <a:latin typeface="Arial"/>
                      <a:ea typeface="Fira Sans Extra Condensed Medium"/>
                    </a:rPr>
                    <a:t> </a:t>
                  </a:r>
                  <a:r>
                    <a:rPr b="0" lang="en" sz="2000" spc="-1" strike="noStrike">
                      <a:solidFill>
                        <a:schemeClr val="accent4"/>
                      </a:solidFill>
                      <a:latin typeface="Arial Narrow"/>
                      <a:ea typeface="Fira Sans Extra Condensed Medium"/>
                    </a:rPr>
                    <a:t>Statistics</a:t>
                  </a:r>
                  <a:r>
                    <a:rPr b="0" lang="en" sz="2000" spc="-1" strike="noStrike">
                      <a:solidFill>
                        <a:schemeClr val="accent4"/>
                      </a:solidFill>
                      <a:latin typeface="Arial"/>
                      <a:ea typeface="Fira Sans Extra Condensed Medium"/>
                    </a:rPr>
                    <a:t>    </a:t>
                  </a:r>
                  <a:endParaRPr b="0" lang="en-IN" sz="20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cxnSp>
              <p:nvCxnSpPr>
                <p:cNvPr id="242" name="Google Shape;271;p18"/>
                <p:cNvCxnSpPr/>
                <p:nvPr/>
              </p:nvCxnSpPr>
              <p:spPr>
                <a:xfrm>
                  <a:off x="5762520" y="3393000"/>
                  <a:ext cx="362160" cy="360"/>
                </a:xfrm>
                <a:prstGeom prst="straightConnector1">
                  <a:avLst/>
                </a:prstGeom>
                <a:ln w="19050">
                  <a:solidFill>
                    <a:srgbClr val="2a5b7f"/>
                  </a:solidFill>
                  <a:round/>
                </a:ln>
              </p:spPr>
            </p:cxnSp>
          </p:grpSp>
          <p:grpSp>
            <p:nvGrpSpPr>
              <p:cNvPr id="243" name="Google Shape;272;p18"/>
              <p:cNvGrpSpPr/>
              <p:nvPr/>
            </p:nvGrpSpPr>
            <p:grpSpPr>
              <a:xfrm>
                <a:off x="6229080" y="2894760"/>
                <a:ext cx="910440" cy="646200"/>
                <a:chOff x="6229080" y="2894760"/>
                <a:chExt cx="910440" cy="646200"/>
              </a:xfrm>
            </p:grpSpPr>
            <p:sp>
              <p:nvSpPr>
                <p:cNvPr id="244" name="Google Shape;273;p18"/>
                <p:cNvSpPr/>
                <p:nvPr/>
              </p:nvSpPr>
              <p:spPr>
                <a:xfrm>
                  <a:off x="6955560" y="2894760"/>
                  <a:ext cx="183960" cy="646200"/>
                </a:xfrm>
                <a:custGeom>
                  <a:avLst/>
                  <a:gdLst>
                    <a:gd name="textAreaLeft" fmla="*/ 0 w 183960"/>
                    <a:gd name="textAreaRight" fmla="*/ 184320 w 183960"/>
                    <a:gd name="textAreaTop" fmla="*/ 0 h 646200"/>
                    <a:gd name="textAreaBottom" fmla="*/ 646560 h 646200"/>
                  </a:gdLst>
                  <a:ahLst/>
                  <a:rect l="textAreaLeft" t="textAreaTop" r="textAreaRight" b="textAreaBottom"/>
                  <a:pathLst>
                    <a:path w="1083" h="4114">
                      <a:moveTo>
                        <a:pt x="1" y="0"/>
                      </a:moveTo>
                      <a:lnTo>
                        <a:pt x="1" y="4114"/>
                      </a:lnTo>
                      <a:lnTo>
                        <a:pt x="1083" y="4114"/>
                      </a:lnTo>
                      <a:lnTo>
                        <a:pt x="108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IN" sz="36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45" name="Google Shape;274;p18"/>
                <p:cNvSpPr/>
                <p:nvPr/>
              </p:nvSpPr>
              <p:spPr>
                <a:xfrm>
                  <a:off x="6713280" y="3187080"/>
                  <a:ext cx="183960" cy="353880"/>
                </a:xfrm>
                <a:custGeom>
                  <a:avLst/>
                  <a:gdLst>
                    <a:gd name="textAreaLeft" fmla="*/ 0 w 183960"/>
                    <a:gd name="textAreaRight" fmla="*/ 184320 w 183960"/>
                    <a:gd name="textAreaTop" fmla="*/ 0 h 353880"/>
                    <a:gd name="textAreaBottom" fmla="*/ 354240 h 353880"/>
                  </a:gdLst>
                  <a:ahLst/>
                  <a:rect l="textAreaLeft" t="textAreaTop" r="textAreaRight" b="textAreaBottom"/>
                  <a:pathLst>
                    <a:path w="1083" h="2253">
                      <a:moveTo>
                        <a:pt x="0" y="0"/>
                      </a:moveTo>
                      <a:lnTo>
                        <a:pt x="0" y="2253"/>
                      </a:lnTo>
                      <a:lnTo>
                        <a:pt x="1083" y="2253"/>
                      </a:lnTo>
                      <a:lnTo>
                        <a:pt x="108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77120" bIns="17712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IN" sz="36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46" name="Google Shape;275;p18"/>
                <p:cNvSpPr/>
                <p:nvPr/>
              </p:nvSpPr>
              <p:spPr>
                <a:xfrm>
                  <a:off x="6471720" y="3048480"/>
                  <a:ext cx="183960" cy="492480"/>
                </a:xfrm>
                <a:custGeom>
                  <a:avLst/>
                  <a:gdLst>
                    <a:gd name="textAreaLeft" fmla="*/ 0 w 183960"/>
                    <a:gd name="textAreaRight" fmla="*/ 184320 w 183960"/>
                    <a:gd name="textAreaTop" fmla="*/ 0 h 492480"/>
                    <a:gd name="textAreaBottom" fmla="*/ 492840 h 492480"/>
                  </a:gdLst>
                  <a:ahLst/>
                  <a:rect l="textAreaLeft" t="textAreaTop" r="textAreaRight" b="textAreaBottom"/>
                  <a:pathLst>
                    <a:path w="1083" h="3135">
                      <a:moveTo>
                        <a:pt x="0" y="1"/>
                      </a:moveTo>
                      <a:lnTo>
                        <a:pt x="0" y="3135"/>
                      </a:lnTo>
                      <a:lnTo>
                        <a:pt x="1083" y="3135"/>
                      </a:lnTo>
                      <a:lnTo>
                        <a:pt x="10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82880" bIns="1828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IN" sz="36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47" name="Google Shape;276;p18"/>
                <p:cNvSpPr/>
                <p:nvPr/>
              </p:nvSpPr>
              <p:spPr>
                <a:xfrm>
                  <a:off x="6229080" y="3328200"/>
                  <a:ext cx="183960" cy="212760"/>
                </a:xfrm>
                <a:custGeom>
                  <a:avLst/>
                  <a:gdLst>
                    <a:gd name="textAreaLeft" fmla="*/ 0 w 183960"/>
                    <a:gd name="textAreaRight" fmla="*/ 184320 w 183960"/>
                    <a:gd name="textAreaTop" fmla="*/ 0 h 212760"/>
                    <a:gd name="textAreaBottom" fmla="*/ 213120 h 212760"/>
                  </a:gdLst>
                  <a:ahLst/>
                  <a:rect l="textAreaLeft" t="textAreaTop" r="textAreaRight" b="textAreaBottom"/>
                  <a:pathLst>
                    <a:path w="1083" h="1357">
                      <a:moveTo>
                        <a:pt x="0" y="0"/>
                      </a:moveTo>
                      <a:lnTo>
                        <a:pt x="0" y="1357"/>
                      </a:lnTo>
                      <a:lnTo>
                        <a:pt x="1082" y="1357"/>
                      </a:lnTo>
                      <a:lnTo>
                        <a:pt x="108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06560" bIns="10656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IN" sz="36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48" name="Google Shape;277;p18"/>
                <p:cNvSpPr/>
                <p:nvPr/>
              </p:nvSpPr>
              <p:spPr>
                <a:xfrm>
                  <a:off x="6974280" y="2908800"/>
                  <a:ext cx="150480" cy="19800"/>
                </a:xfrm>
                <a:custGeom>
                  <a:avLst/>
                  <a:gdLst>
                    <a:gd name="textAreaLeft" fmla="*/ 0 w 150480"/>
                    <a:gd name="textAreaRight" fmla="*/ 150840 w 150480"/>
                    <a:gd name="textAreaTop" fmla="*/ 0 h 19800"/>
                    <a:gd name="textAreaBottom" fmla="*/ 20160 h 19800"/>
                  </a:gdLst>
                  <a:ahLst/>
                  <a:rect l="textAreaLeft" t="textAreaTop" r="textAreaRight" b="textAreaBottom"/>
                  <a:pathLst>
                    <a:path w="887" h="128">
                      <a:moveTo>
                        <a:pt x="0" y="0"/>
                      </a:moveTo>
                      <a:lnTo>
                        <a:pt x="0" y="128"/>
                      </a:lnTo>
                      <a:lnTo>
                        <a:pt x="887" y="128"/>
                      </a:lnTo>
                      <a:lnTo>
                        <a:pt x="88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0080" bIns="10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49" name="Google Shape;278;p18"/>
                <p:cNvSpPr/>
                <p:nvPr/>
              </p:nvSpPr>
              <p:spPr>
                <a:xfrm>
                  <a:off x="6730200" y="3205080"/>
                  <a:ext cx="150480" cy="19800"/>
                </a:xfrm>
                <a:custGeom>
                  <a:avLst/>
                  <a:gdLst>
                    <a:gd name="textAreaLeft" fmla="*/ 0 w 150480"/>
                    <a:gd name="textAreaRight" fmla="*/ 150840 w 150480"/>
                    <a:gd name="textAreaTop" fmla="*/ 0 h 19800"/>
                    <a:gd name="textAreaBottom" fmla="*/ 20160 h 19800"/>
                  </a:gdLst>
                  <a:ahLst/>
                  <a:rect l="textAreaLeft" t="textAreaTop" r="textAreaRight" b="textAreaBottom"/>
                  <a:pathLst>
                    <a:path w="887" h="129">
                      <a:moveTo>
                        <a:pt x="0" y="1"/>
                      </a:moveTo>
                      <a:lnTo>
                        <a:pt x="0" y="128"/>
                      </a:lnTo>
                      <a:lnTo>
                        <a:pt x="887" y="128"/>
                      </a:lnTo>
                      <a:lnTo>
                        <a:pt x="887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0080" bIns="10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50" name="Google Shape;279;p18"/>
                <p:cNvSpPr/>
                <p:nvPr/>
              </p:nvSpPr>
              <p:spPr>
                <a:xfrm>
                  <a:off x="6487920" y="3064320"/>
                  <a:ext cx="150480" cy="19800"/>
                </a:xfrm>
                <a:custGeom>
                  <a:avLst/>
                  <a:gdLst>
                    <a:gd name="textAreaLeft" fmla="*/ 0 w 150480"/>
                    <a:gd name="textAreaRight" fmla="*/ 150840 w 150480"/>
                    <a:gd name="textAreaTop" fmla="*/ 0 h 19800"/>
                    <a:gd name="textAreaBottom" fmla="*/ 20160 h 19800"/>
                  </a:gdLst>
                  <a:ahLst/>
                  <a:rect l="textAreaLeft" t="textAreaTop" r="textAreaRight" b="textAreaBottom"/>
                  <a:pathLst>
                    <a:path w="887" h="128">
                      <a:moveTo>
                        <a:pt x="0" y="1"/>
                      </a:moveTo>
                      <a:lnTo>
                        <a:pt x="0" y="128"/>
                      </a:lnTo>
                      <a:lnTo>
                        <a:pt x="887" y="128"/>
                      </a:lnTo>
                      <a:lnTo>
                        <a:pt x="887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0080" bIns="10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51" name="Google Shape;280;p18"/>
                <p:cNvSpPr/>
                <p:nvPr/>
              </p:nvSpPr>
              <p:spPr>
                <a:xfrm>
                  <a:off x="6245640" y="3343680"/>
                  <a:ext cx="150480" cy="19800"/>
                </a:xfrm>
                <a:custGeom>
                  <a:avLst/>
                  <a:gdLst>
                    <a:gd name="textAreaLeft" fmla="*/ 0 w 150480"/>
                    <a:gd name="textAreaRight" fmla="*/ 150840 w 150480"/>
                    <a:gd name="textAreaTop" fmla="*/ 0 h 19800"/>
                    <a:gd name="textAreaBottom" fmla="*/ 20160 h 19800"/>
                  </a:gdLst>
                  <a:ahLst/>
                  <a:rect l="textAreaLeft" t="textAreaTop" r="textAreaRight" b="textAreaBottom"/>
                  <a:pathLst>
                    <a:path w="887" h="128">
                      <a:moveTo>
                        <a:pt x="0" y="0"/>
                      </a:moveTo>
                      <a:lnTo>
                        <a:pt x="0" y="128"/>
                      </a:lnTo>
                      <a:lnTo>
                        <a:pt x="886" y="128"/>
                      </a:lnTo>
                      <a:lnTo>
                        <a:pt x="88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182880" rIns="182880" tIns="10080" bIns="1008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</p:grpSp>
      </p:grpSp>
      <p:pic>
        <p:nvPicPr>
          <p:cNvPr id="252" name="Picture 4" descr=""/>
          <p:cNvPicPr/>
          <p:nvPr/>
        </p:nvPicPr>
        <p:blipFill>
          <a:blip r:embed="rId4"/>
          <a:stretch/>
        </p:blipFill>
        <p:spPr>
          <a:xfrm>
            <a:off x="1974600" y="1212480"/>
            <a:ext cx="1154520" cy="1155600"/>
          </a:xfrm>
          <a:prstGeom prst="rect">
            <a:avLst/>
          </a:prstGeom>
          <a:ln w="0">
            <a:noFill/>
          </a:ln>
        </p:spPr>
      </p:pic>
      <p:sp>
        <p:nvSpPr>
          <p:cNvPr id="253" name="Rectangle 1"/>
          <p:cNvSpPr/>
          <p:nvPr/>
        </p:nvSpPr>
        <p:spPr>
          <a:xfrm>
            <a:off x="294840" y="1254960"/>
            <a:ext cx="1906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2"/>
                </a:solidFill>
                <a:latin typeface="Arial"/>
                <a:ea typeface="Fira Sans Extra Condensed Mediu"/>
              </a:rPr>
              <a:t>Alerts for full bins to ensure timely collection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4" name="Google Shape;143;p1" descr=""/>
          <p:cNvPicPr/>
          <p:nvPr/>
        </p:nvPicPr>
        <p:blipFill>
          <a:blip r:embed="rId5"/>
          <a:stretch/>
        </p:blipFill>
        <p:spPr>
          <a:xfrm>
            <a:off x="7887960" y="4464360"/>
            <a:ext cx="1136160" cy="53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137;p1" descr=""/>
          <p:cNvPicPr/>
          <p:nvPr/>
        </p:nvPicPr>
        <p:blipFill>
          <a:blip r:embed="rId1"/>
          <a:stretch/>
        </p:blipFill>
        <p:spPr>
          <a:xfrm>
            <a:off x="0" y="-540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56" name="Google Shape;143;p1" descr=""/>
          <p:cNvPicPr/>
          <p:nvPr/>
        </p:nvPicPr>
        <p:blipFill>
          <a:blip r:embed="rId2"/>
          <a:stretch/>
        </p:blipFill>
        <p:spPr>
          <a:xfrm>
            <a:off x="7887960" y="4464360"/>
            <a:ext cx="1136160" cy="533880"/>
          </a:xfrm>
          <a:prstGeom prst="rect">
            <a:avLst/>
          </a:prstGeom>
          <a:ln w="0">
            <a:noFill/>
          </a:ln>
        </p:spPr>
      </p:pic>
      <p:pic>
        <p:nvPicPr>
          <p:cNvPr id="257" name="Google Shape;144;p1" descr=""/>
          <p:cNvPicPr/>
          <p:nvPr/>
        </p:nvPicPr>
        <p:blipFill>
          <a:blip r:embed="rId3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sp>
        <p:nvSpPr>
          <p:cNvPr id="258" name="Google Shape;544;p42"/>
          <p:cNvSpPr/>
          <p:nvPr/>
        </p:nvSpPr>
        <p:spPr>
          <a:xfrm flipH="1">
            <a:off x="926280" y="1744560"/>
            <a:ext cx="198792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78a13"/>
                </a:solidFill>
                <a:latin typeface="Arial"/>
                <a:ea typeface="굴림"/>
              </a:rPr>
              <a:t>Waste Status Tracking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9" name="Google Shape;545;p42"/>
          <p:cNvSpPr/>
          <p:nvPr/>
        </p:nvSpPr>
        <p:spPr>
          <a:xfrm flipH="1">
            <a:off x="2663640" y="1541520"/>
            <a:ext cx="1987920" cy="70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굴림"/>
              </a:rPr>
              <a:t>Smart Bin Locator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0" name="Google Shape;546;p42"/>
          <p:cNvSpPr/>
          <p:nvPr/>
        </p:nvSpPr>
        <p:spPr>
          <a:xfrm flipH="1">
            <a:off x="4829760" y="1793880"/>
            <a:ext cx="1987920" cy="70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latin typeface="Arial"/>
                <a:ea typeface="굴림"/>
              </a:rPr>
              <a:t>Unique Tag 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latin typeface="Arial"/>
                <a:ea typeface="굴림"/>
              </a:rPr>
              <a:t>ID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1" name="Google Shape;547;p42"/>
          <p:cNvSpPr/>
          <p:nvPr/>
        </p:nvSpPr>
        <p:spPr>
          <a:xfrm flipH="1">
            <a:off x="6651720" y="1541520"/>
            <a:ext cx="237132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굴림"/>
              </a:rPr>
              <a:t>Dynamic Complaint System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2" name="Google Shape;549;p42"/>
          <p:cNvSpPr/>
          <p:nvPr/>
        </p:nvSpPr>
        <p:spPr>
          <a:xfrm>
            <a:off x="840600" y="2593440"/>
            <a:ext cx="7896240" cy="21708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0bea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2880" rIns="182880" tIns="76680" bIns="7668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  <a:ea typeface="Arial"/>
            </a:endParaRPr>
          </a:p>
        </p:txBody>
      </p:sp>
      <p:cxnSp>
        <p:nvCxnSpPr>
          <p:cNvPr id="263" name="Google Shape;556;p42"/>
          <p:cNvCxnSpPr/>
          <p:nvPr/>
        </p:nvCxnSpPr>
        <p:spPr>
          <a:xfrm rot="16200000">
            <a:off x="5488920" y="2656080"/>
            <a:ext cx="600480" cy="360"/>
          </a:xfrm>
          <a:prstGeom prst="bentConnector2">
            <a:avLst/>
          </a:prstGeom>
          <a:ln cap="rnd" w="19050">
            <a:solidFill>
              <a:srgbClr val="2a5b7f"/>
            </a:solidFill>
            <a:round/>
          </a:ln>
        </p:spPr>
      </p:cxnSp>
      <p:cxnSp>
        <p:nvCxnSpPr>
          <p:cNvPr id="264" name="Google Shape;554;p42"/>
          <p:cNvCxnSpPr/>
          <p:nvPr/>
        </p:nvCxnSpPr>
        <p:spPr>
          <a:xfrm flipH="1" flipV="1" rot="5400000">
            <a:off x="3419640" y="2683440"/>
            <a:ext cx="600840" cy="1080"/>
          </a:xfrm>
          <a:prstGeom prst="bentConnector3">
            <a:avLst>
              <a:gd name="adj1" fmla="val 50000"/>
            </a:avLst>
          </a:prstGeom>
          <a:ln cap="rnd" w="19050">
            <a:solidFill>
              <a:srgbClr val="2a5b7f"/>
            </a:solidFill>
            <a:round/>
          </a:ln>
        </p:spPr>
      </p:cxnSp>
      <p:cxnSp>
        <p:nvCxnSpPr>
          <p:cNvPr id="265" name="Google Shape;556;p42"/>
          <p:cNvCxnSpPr/>
          <p:nvPr/>
        </p:nvCxnSpPr>
        <p:spPr>
          <a:xfrm flipH="1" rot="16200000">
            <a:off x="7495920" y="2709720"/>
            <a:ext cx="601560" cy="1440"/>
          </a:xfrm>
          <a:prstGeom prst="bentConnector3">
            <a:avLst>
              <a:gd name="adj1" fmla="val 49940"/>
            </a:avLst>
          </a:prstGeom>
          <a:ln cap="rnd" w="19050">
            <a:solidFill>
              <a:srgbClr val="2a5b7f"/>
            </a:solidFill>
            <a:round/>
          </a:ln>
        </p:spPr>
      </p:cxnSp>
      <p:sp>
        <p:nvSpPr>
          <p:cNvPr id="266" name="Picture 18"/>
          <p:cNvSpPr/>
          <p:nvPr/>
        </p:nvSpPr>
        <p:spPr>
          <a:xfrm>
            <a:off x="7340400" y="2899080"/>
            <a:ext cx="995760" cy="1796400"/>
          </a:xfrm>
          <a:prstGeom prst="roundRect">
            <a:avLst>
              <a:gd name="adj" fmla="val 8594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icture 20"/>
          <p:cNvSpPr/>
          <p:nvPr/>
        </p:nvSpPr>
        <p:spPr>
          <a:xfrm>
            <a:off x="3137760" y="2903040"/>
            <a:ext cx="1148760" cy="1828080"/>
          </a:xfrm>
          <a:prstGeom prst="roundRect">
            <a:avLst>
              <a:gd name="adj" fmla="val 8594"/>
            </a:avLst>
          </a:prstGeom>
          <a:blipFill rotWithShape="0">
            <a:blip r:embed="rId5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icture 21"/>
          <p:cNvSpPr/>
          <p:nvPr/>
        </p:nvSpPr>
        <p:spPr>
          <a:xfrm>
            <a:off x="5231880" y="2903040"/>
            <a:ext cx="1168200" cy="179244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9" name="Google Shape;554;p42"/>
          <p:cNvCxnSpPr/>
          <p:nvPr/>
        </p:nvCxnSpPr>
        <p:spPr>
          <a:xfrm flipH="1" flipV="1" rot="5400000">
            <a:off x="1573200" y="2656800"/>
            <a:ext cx="600840" cy="1440"/>
          </a:xfrm>
          <a:prstGeom prst="bentConnector3">
            <a:avLst>
              <a:gd name="adj1" fmla="val 50000"/>
            </a:avLst>
          </a:prstGeom>
          <a:ln cap="rnd" w="19050">
            <a:solidFill>
              <a:srgbClr val="2a5b7f"/>
            </a:solidFill>
            <a:round/>
          </a:ln>
        </p:spPr>
      </p:cxnSp>
      <p:sp>
        <p:nvSpPr>
          <p:cNvPr id="270" name="Picture 19"/>
          <p:cNvSpPr/>
          <p:nvPr/>
        </p:nvSpPr>
        <p:spPr>
          <a:xfrm>
            <a:off x="1374120" y="2891520"/>
            <a:ext cx="1009800" cy="1821960"/>
          </a:xfrm>
          <a:prstGeom prst="roundRect">
            <a:avLst>
              <a:gd name="adj" fmla="val 8594"/>
            </a:avLst>
          </a:prstGeom>
          <a:blipFill rotWithShape="0">
            <a:blip r:embed="rId7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007280" y="0"/>
            <a:ext cx="6750720" cy="75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IN" sz="2400" spc="-1" strike="noStrike">
                <a:solidFill>
                  <a:schemeClr val="lt1"/>
                </a:solidFill>
                <a:latin typeface="Arial"/>
                <a:ea typeface="Arial"/>
              </a:rPr>
              <a:t>APP FEATURES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2" name="Group 82"/>
          <p:cNvGrpSpPr/>
          <p:nvPr/>
        </p:nvGrpSpPr>
        <p:grpSpPr>
          <a:xfrm>
            <a:off x="310680" y="898560"/>
            <a:ext cx="2126520" cy="449640"/>
            <a:chOff x="310680" y="898560"/>
            <a:chExt cx="2126520" cy="449640"/>
          </a:xfrm>
        </p:grpSpPr>
        <p:sp>
          <p:nvSpPr>
            <p:cNvPr id="273" name="Rounded Rectangle 25"/>
            <p:cNvSpPr/>
            <p:nvPr/>
          </p:nvSpPr>
          <p:spPr>
            <a:xfrm>
              <a:off x="552960" y="898560"/>
              <a:ext cx="1642680" cy="449640"/>
            </a:xfrm>
            <a:prstGeom prst="roundRect">
              <a:avLst>
                <a:gd name="adj" fmla="val 16667"/>
              </a:avLst>
            </a:prstGeom>
            <a:blipFill rotWithShape="0">
              <a:blip r:embed="rId8"/>
              <a:srcRect/>
              <a:tile tx="0" ty="0" sx="100000" sy="100000" algn="tl"/>
            </a:blipFill>
            <a:ln>
              <a:solidFill>
                <a:srgbClr val="74913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p:sp>
          <p:nvSpPr>
            <p:cNvPr id="274" name="Google Shape;212;p23"/>
            <p:cNvSpPr/>
            <p:nvPr/>
          </p:nvSpPr>
          <p:spPr>
            <a:xfrm>
              <a:off x="310680" y="967680"/>
              <a:ext cx="2126520" cy="356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178560" bIns="17856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dk1">
                      <a:lumMod val="95000"/>
                      <a:lumOff val="5000"/>
                    </a:schemeClr>
                  </a:solidFill>
                  <a:latin typeface="Arial"/>
                </a:rPr>
                <a:t>For Residents</a:t>
              </a: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137;p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76" name="Google Shape;143;p1" descr=""/>
          <p:cNvPicPr/>
          <p:nvPr/>
        </p:nvPicPr>
        <p:blipFill>
          <a:blip r:embed="rId2"/>
          <a:stretch/>
        </p:blipFill>
        <p:spPr>
          <a:xfrm>
            <a:off x="7887960" y="4455000"/>
            <a:ext cx="1136160" cy="533880"/>
          </a:xfrm>
          <a:prstGeom prst="rect">
            <a:avLst/>
          </a:prstGeom>
          <a:ln w="0">
            <a:noFill/>
          </a:ln>
        </p:spPr>
      </p:pic>
      <p:pic>
        <p:nvPicPr>
          <p:cNvPr id="277" name="Google Shape;144;p1" descr=""/>
          <p:cNvPicPr/>
          <p:nvPr/>
        </p:nvPicPr>
        <p:blipFill>
          <a:blip r:embed="rId3"/>
          <a:stretch/>
        </p:blipFill>
        <p:spPr>
          <a:xfrm>
            <a:off x="8412120" y="90720"/>
            <a:ext cx="612000" cy="522720"/>
          </a:xfrm>
          <a:prstGeom prst="rect">
            <a:avLst/>
          </a:prstGeom>
          <a:ln w="0">
            <a:noFill/>
          </a:ln>
        </p:spPr>
      </p:pic>
      <p:grpSp>
        <p:nvGrpSpPr>
          <p:cNvPr id="278" name="Group 1"/>
          <p:cNvGrpSpPr/>
          <p:nvPr/>
        </p:nvGrpSpPr>
        <p:grpSpPr>
          <a:xfrm>
            <a:off x="-469800" y="236520"/>
            <a:ext cx="6136920" cy="479880"/>
            <a:chOff x="-469800" y="236520"/>
            <a:chExt cx="6136920" cy="479880"/>
          </a:xfrm>
        </p:grpSpPr>
        <p:sp>
          <p:nvSpPr>
            <p:cNvPr id="279" name="Rounded Rectangle 10"/>
            <p:cNvSpPr/>
            <p:nvPr/>
          </p:nvSpPr>
          <p:spPr>
            <a:xfrm>
              <a:off x="228960" y="236520"/>
              <a:ext cx="4739400" cy="479880"/>
            </a:xfrm>
            <a:prstGeom prst="roundRect">
              <a:avLst>
                <a:gd name="adj" fmla="val 16667"/>
              </a:avLst>
            </a:prstGeom>
            <a:blipFill rotWithShape="0">
              <a:blip r:embed="rId4"/>
              <a:srcRect/>
              <a:tile tx="0" ty="0" sx="100000" sy="100000" algn="tl"/>
            </a:blipFill>
            <a:ln>
              <a:solidFill>
                <a:srgbClr val="74913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p:sp>
          <p:nvSpPr>
            <p:cNvPr id="280" name="Google Shape;212;p23"/>
            <p:cNvSpPr/>
            <p:nvPr/>
          </p:nvSpPr>
          <p:spPr>
            <a:xfrm>
              <a:off x="-469800" y="286560"/>
              <a:ext cx="6136920" cy="379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182880" bIns="18288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2400" spc="-1" strike="noStrike">
                  <a:solidFill>
                    <a:schemeClr val="dk1">
                      <a:lumMod val="95000"/>
                      <a:lumOff val="5000"/>
                    </a:schemeClr>
                  </a:solidFill>
                  <a:latin typeface="Arial"/>
                </a:rPr>
                <a:t>For Waste </a:t>
              </a:r>
              <a:r>
                <a:rPr b="1" lang="en-US" sz="2400" spc="-1" strike="noStrike">
                  <a:solidFill>
                    <a:schemeClr val="dk1">
                      <a:lumMod val="95000"/>
                      <a:lumOff val="5000"/>
                    </a:schemeClr>
                  </a:solidFill>
                  <a:latin typeface="Arial Narrow"/>
                </a:rPr>
                <a:t>Collection</a:t>
              </a:r>
              <a:r>
                <a:rPr b="1" lang="en-US" sz="2400" spc="-1" strike="noStrike">
                  <a:solidFill>
                    <a:schemeClr val="dk1">
                      <a:lumMod val="95000"/>
                      <a:lumOff val="5000"/>
                    </a:schemeClr>
                  </a:solidFill>
                  <a:latin typeface="Arial"/>
                </a:rPr>
                <a:t> Workers</a:t>
              </a:r>
              <a:endParaRPr b="0" lang="en-IN" sz="2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81" name="Group 2"/>
          <p:cNvGrpSpPr/>
          <p:nvPr/>
        </p:nvGrpSpPr>
        <p:grpSpPr>
          <a:xfrm>
            <a:off x="1902240" y="1109160"/>
            <a:ext cx="4038120" cy="3879720"/>
            <a:chOff x="1902240" y="1109160"/>
            <a:chExt cx="4038120" cy="3879720"/>
          </a:xfrm>
        </p:grpSpPr>
        <p:sp>
          <p:nvSpPr>
            <p:cNvPr id="282" name="Google Shape;545;p42"/>
            <p:cNvSpPr/>
            <p:nvPr/>
          </p:nvSpPr>
          <p:spPr>
            <a:xfrm flipH="1">
              <a:off x="2131920" y="1109160"/>
              <a:ext cx="1869120" cy="85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182880" bIns="18288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ea typeface="굴림"/>
                </a:rPr>
                <a:t>Resident Waste Lists</a:t>
              </a:r>
              <a:endParaRPr b="0" lang="en-IN" sz="20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3" name="Google Shape;546;p42"/>
            <p:cNvSpPr/>
            <p:nvPr/>
          </p:nvSpPr>
          <p:spPr>
            <a:xfrm flipH="1">
              <a:off x="4071240" y="1109160"/>
              <a:ext cx="1869120" cy="85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182880" bIns="182880" anchor="b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ffff00"/>
                  </a:solidFill>
                  <a:latin typeface="Arial"/>
                  <a:ea typeface="굴림"/>
                </a:rPr>
                <a:t>Single-Scan Task Updates</a:t>
              </a:r>
              <a:endParaRPr b="0" lang="en-IN" sz="16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4" name="Google Shape;549;p42"/>
            <p:cNvSpPr/>
            <p:nvPr/>
          </p:nvSpPr>
          <p:spPr>
            <a:xfrm>
              <a:off x="1902240" y="2222640"/>
              <a:ext cx="3968280" cy="2646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0bea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93600" bIns="93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  <a:ea typeface="Arial"/>
              </a:endParaRPr>
            </a:p>
          </p:txBody>
        </p:sp>
        <p:cxnSp>
          <p:nvCxnSpPr>
            <p:cNvPr id="285" name="Google Shape;556;p42"/>
            <p:cNvCxnSpPr>
              <a:stCxn id="283" idx="2"/>
            </p:cNvCxnSpPr>
            <p:nvPr/>
          </p:nvCxnSpPr>
          <p:spPr>
            <a:xfrm flipH="1" rot="16200000">
              <a:off x="4640040" y="2332800"/>
              <a:ext cx="732600" cy="1440"/>
            </a:xfrm>
            <a:prstGeom prst="bentConnector3">
              <a:avLst>
                <a:gd name="adj1" fmla="val 50000"/>
              </a:avLst>
            </a:prstGeom>
            <a:ln cap="rnd" w="19050">
              <a:solidFill>
                <a:srgbClr val="2a5b7f"/>
              </a:solidFill>
              <a:round/>
            </a:ln>
          </p:spPr>
        </p:cxnSp>
        <p:cxnSp>
          <p:nvCxnSpPr>
            <p:cNvPr id="286" name="Google Shape;554;p42"/>
            <p:cNvCxnSpPr/>
            <p:nvPr/>
          </p:nvCxnSpPr>
          <p:spPr>
            <a:xfrm flipH="1" flipV="1" rot="5400000">
              <a:off x="2620440" y="2343240"/>
              <a:ext cx="732240" cy="1080"/>
            </a:xfrm>
            <a:prstGeom prst="bentConnector3">
              <a:avLst>
                <a:gd name="adj1" fmla="val 49975"/>
              </a:avLst>
            </a:prstGeom>
            <a:ln cap="rnd" w="19050">
              <a:solidFill>
                <a:srgbClr val="2a5b7f"/>
              </a:solidFill>
              <a:round/>
            </a:ln>
          </p:spPr>
        </p:cxnSp>
        <p:sp>
          <p:nvSpPr>
            <p:cNvPr id="287" name="Picture 19"/>
            <p:cNvSpPr/>
            <p:nvPr/>
          </p:nvSpPr>
          <p:spPr>
            <a:xfrm>
              <a:off x="2485440" y="2651760"/>
              <a:ext cx="999360" cy="2337120"/>
            </a:xfrm>
            <a:prstGeom prst="roundRect">
              <a:avLst>
                <a:gd name="adj" fmla="val 8594"/>
              </a:avLst>
            </a:prstGeom>
            <a:blipFill rotWithShape="0">
              <a:blip r:embed="rId5"/>
              <a:srcRect/>
              <a:stretch/>
            </a:blipFill>
            <a:ln w="0">
              <a:noFill/>
            </a:ln>
            <a:effectLst>
              <a:reflection algn="bl" blurRad="12700" dir="5400000" dist="5000" endPos="28000" rotWithShape="0" stA="38000" sy="-100000"/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Picture 20"/>
            <p:cNvSpPr/>
            <p:nvPr/>
          </p:nvSpPr>
          <p:spPr>
            <a:xfrm>
              <a:off x="4483800" y="2639160"/>
              <a:ext cx="978120" cy="2287440"/>
            </a:xfrm>
            <a:prstGeom prst="roundRect">
              <a:avLst>
                <a:gd name="adj" fmla="val 8594"/>
              </a:avLst>
            </a:prstGeom>
            <a:blipFill rotWithShape="0">
              <a:blip r:embed="rId6"/>
              <a:srcRect/>
              <a:stretch/>
            </a:blipFill>
            <a:ln w="0">
              <a:noFill/>
            </a:ln>
            <a:effectLst>
              <a:reflection algn="bl" blurRad="12700" dir="5400000" dist="5000" endPos="28000" rotWithShape="0" stA="38000" sy="-100000"/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Application>LibreOffice/24.2.5.2$Windows_X86_64 LibreOffice_project/bffef4ea93e59bebbeaf7f431bb02b1a39ee8a59</Application>
  <AppVersion>15.0000</AppVersion>
  <Words>1938</Words>
  <Paragraphs>197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anuj pal</dc:creator>
  <dc:description/>
  <dc:language>en-IN</dc:language>
  <cp:lastModifiedBy/>
  <dcterms:modified xsi:type="dcterms:W3CDTF">2025-01-02T21:07:34Z</dcterms:modified>
  <cp:revision>27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On-screen Show (16:9)</vt:lpwstr>
  </property>
  <property fmtid="{D5CDD505-2E9C-101B-9397-08002B2CF9AE}" pid="4" name="Slides">
    <vt:i4>20</vt:i4>
  </property>
</Properties>
</file>